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sldIdLst>
    <p:sldId id="256" r:id="rId2"/>
    <p:sldId id="257" r:id="rId3"/>
    <p:sldId id="274" r:id="rId4"/>
    <p:sldId id="330" r:id="rId5"/>
    <p:sldId id="259" r:id="rId6"/>
    <p:sldId id="297" r:id="rId7"/>
    <p:sldId id="298" r:id="rId8"/>
    <p:sldId id="299" r:id="rId9"/>
    <p:sldId id="300" r:id="rId10"/>
    <p:sldId id="301" r:id="rId11"/>
    <p:sldId id="302" r:id="rId12"/>
    <p:sldId id="347" r:id="rId13"/>
    <p:sldId id="304" r:id="rId14"/>
    <p:sldId id="305" r:id="rId15"/>
    <p:sldId id="306" r:id="rId16"/>
    <p:sldId id="308" r:id="rId17"/>
    <p:sldId id="348" r:id="rId18"/>
    <p:sldId id="311" r:id="rId19"/>
    <p:sldId id="315" r:id="rId20"/>
    <p:sldId id="316" r:id="rId21"/>
    <p:sldId id="317" r:id="rId22"/>
    <p:sldId id="318" r:id="rId23"/>
    <p:sldId id="325" r:id="rId24"/>
    <p:sldId id="326" r:id="rId25"/>
    <p:sldId id="331" r:id="rId26"/>
    <p:sldId id="329" r:id="rId27"/>
    <p:sldId id="337" r:id="rId28"/>
    <p:sldId id="338" r:id="rId29"/>
    <p:sldId id="339" r:id="rId30"/>
    <p:sldId id="340" r:id="rId31"/>
    <p:sldId id="341" r:id="rId32"/>
    <p:sldId id="354" r:id="rId33"/>
    <p:sldId id="342" r:id="rId34"/>
    <p:sldId id="343" r:id="rId35"/>
    <p:sldId id="355" r:id="rId36"/>
    <p:sldId id="356" r:id="rId37"/>
    <p:sldId id="344" r:id="rId38"/>
    <p:sldId id="263" r:id="rId39"/>
    <p:sldId id="264" r:id="rId40"/>
    <p:sldId id="265" r:id="rId41"/>
    <p:sldId id="350" r:id="rId42"/>
    <p:sldId id="266" r:id="rId43"/>
    <p:sldId id="267" r:id="rId44"/>
    <p:sldId id="268" r:id="rId45"/>
    <p:sldId id="345" r:id="rId46"/>
    <p:sldId id="351" r:id="rId47"/>
    <p:sldId id="352" r:id="rId48"/>
    <p:sldId id="353" r:id="rId49"/>
    <p:sldId id="273" r:id="rId5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varScale="1">
        <p:scale>
          <a:sx n="92" d="100"/>
          <a:sy n="92" d="100"/>
        </p:scale>
        <p:origin x="40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055C50-47BB-4B66-B9B2-3B8B465184D3}" type="datetimeFigureOut">
              <a:rPr lang="en-US" smtClean="0"/>
              <a:t>8/3/2018</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0CFEF5B5-4CE8-493B-9C08-6EB98503D6C7}" type="slidenum">
              <a:rPr lang="en-US" smtClean="0"/>
              <a:t>‹#›</a:t>
            </a:fld>
            <a:endParaRPr lang="en-US"/>
          </a:p>
        </p:txBody>
      </p:sp>
    </p:spTree>
    <p:extLst>
      <p:ext uri="{BB962C8B-B14F-4D97-AF65-F5344CB8AC3E}">
        <p14:creationId xmlns:p14="http://schemas.microsoft.com/office/powerpoint/2010/main" val="2990555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055C50-47BB-4B66-B9B2-3B8B465184D3}" type="datetimeFigureOut">
              <a:rPr lang="en-US" smtClean="0"/>
              <a:t>8/3/2018</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CFEF5B5-4CE8-493B-9C08-6EB98503D6C7}" type="slidenum">
              <a:rPr lang="en-US" smtClean="0"/>
              <a:t>‹#›</a:t>
            </a:fld>
            <a:endParaRPr lang="en-US"/>
          </a:p>
        </p:txBody>
      </p:sp>
    </p:spTree>
    <p:extLst>
      <p:ext uri="{BB962C8B-B14F-4D97-AF65-F5344CB8AC3E}">
        <p14:creationId xmlns:p14="http://schemas.microsoft.com/office/powerpoint/2010/main" val="1446835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055C50-47BB-4B66-B9B2-3B8B465184D3}" type="datetimeFigureOut">
              <a:rPr lang="en-US" smtClean="0"/>
              <a:t>8/3/2018</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CFEF5B5-4CE8-493B-9C08-6EB98503D6C7}"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41518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80055C50-47BB-4B66-B9B2-3B8B465184D3}" type="datetimeFigureOut">
              <a:rPr lang="en-US" smtClean="0"/>
              <a:t>8/3/2018</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CFEF5B5-4CE8-493B-9C08-6EB98503D6C7}" type="slidenum">
              <a:rPr lang="en-US" smtClean="0"/>
              <a:t>‹#›</a:t>
            </a:fld>
            <a:endParaRPr lang="en-US"/>
          </a:p>
        </p:txBody>
      </p:sp>
    </p:spTree>
    <p:extLst>
      <p:ext uri="{BB962C8B-B14F-4D97-AF65-F5344CB8AC3E}">
        <p14:creationId xmlns:p14="http://schemas.microsoft.com/office/powerpoint/2010/main" val="2757855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80055C50-47BB-4B66-B9B2-3B8B465184D3}" type="datetimeFigureOut">
              <a:rPr lang="en-US" smtClean="0"/>
              <a:t>8/3/2018</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CFEF5B5-4CE8-493B-9C08-6EB98503D6C7}"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311036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80055C50-47BB-4B66-B9B2-3B8B465184D3}" type="datetimeFigureOut">
              <a:rPr lang="en-US" smtClean="0"/>
              <a:t>8/3/2018</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CFEF5B5-4CE8-493B-9C08-6EB98503D6C7}" type="slidenum">
              <a:rPr lang="en-US" smtClean="0"/>
              <a:t>‹#›</a:t>
            </a:fld>
            <a:endParaRPr lang="en-US"/>
          </a:p>
        </p:txBody>
      </p:sp>
    </p:spTree>
    <p:extLst>
      <p:ext uri="{BB962C8B-B14F-4D97-AF65-F5344CB8AC3E}">
        <p14:creationId xmlns:p14="http://schemas.microsoft.com/office/powerpoint/2010/main" val="3366067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055C50-47BB-4B66-B9B2-3B8B465184D3}" type="datetimeFigureOut">
              <a:rPr lang="en-US" smtClean="0"/>
              <a:t>8/3/2018</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CFEF5B5-4CE8-493B-9C08-6EB98503D6C7}" type="slidenum">
              <a:rPr lang="en-US" smtClean="0"/>
              <a:t>‹#›</a:t>
            </a:fld>
            <a:endParaRPr lang="en-US"/>
          </a:p>
        </p:txBody>
      </p:sp>
    </p:spTree>
    <p:extLst>
      <p:ext uri="{BB962C8B-B14F-4D97-AF65-F5344CB8AC3E}">
        <p14:creationId xmlns:p14="http://schemas.microsoft.com/office/powerpoint/2010/main" val="84112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055C50-47BB-4B66-B9B2-3B8B465184D3}" type="datetimeFigureOut">
              <a:rPr lang="en-US" smtClean="0"/>
              <a:t>8/3/2018</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CFEF5B5-4CE8-493B-9C08-6EB98503D6C7}" type="slidenum">
              <a:rPr lang="en-US" smtClean="0"/>
              <a:t>‹#›</a:t>
            </a:fld>
            <a:endParaRPr lang="en-US"/>
          </a:p>
        </p:txBody>
      </p:sp>
    </p:spTree>
    <p:extLst>
      <p:ext uri="{BB962C8B-B14F-4D97-AF65-F5344CB8AC3E}">
        <p14:creationId xmlns:p14="http://schemas.microsoft.com/office/powerpoint/2010/main" val="1613249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055C50-47BB-4B66-B9B2-3B8B465184D3}" type="datetimeFigureOut">
              <a:rPr lang="en-US" smtClean="0"/>
              <a:t>8/3/2018</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CFEF5B5-4CE8-493B-9C08-6EB98503D6C7}" type="slidenum">
              <a:rPr lang="en-US" smtClean="0"/>
              <a:t>‹#›</a:t>
            </a:fld>
            <a:endParaRPr lang="en-US"/>
          </a:p>
        </p:txBody>
      </p:sp>
    </p:spTree>
    <p:extLst>
      <p:ext uri="{BB962C8B-B14F-4D97-AF65-F5344CB8AC3E}">
        <p14:creationId xmlns:p14="http://schemas.microsoft.com/office/powerpoint/2010/main" val="911768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055C50-47BB-4B66-B9B2-3B8B465184D3}" type="datetimeFigureOut">
              <a:rPr lang="en-US" smtClean="0"/>
              <a:t>8/3/2018</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CFEF5B5-4CE8-493B-9C08-6EB98503D6C7}" type="slidenum">
              <a:rPr lang="en-US" smtClean="0"/>
              <a:t>‹#›</a:t>
            </a:fld>
            <a:endParaRPr lang="en-US"/>
          </a:p>
        </p:txBody>
      </p:sp>
    </p:spTree>
    <p:extLst>
      <p:ext uri="{BB962C8B-B14F-4D97-AF65-F5344CB8AC3E}">
        <p14:creationId xmlns:p14="http://schemas.microsoft.com/office/powerpoint/2010/main" val="3402599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055C50-47BB-4B66-B9B2-3B8B465184D3}" type="datetimeFigureOut">
              <a:rPr lang="en-US" smtClean="0"/>
              <a:t>8/3/2018</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0CFEF5B5-4CE8-493B-9C08-6EB98503D6C7}" type="slidenum">
              <a:rPr lang="en-US" smtClean="0"/>
              <a:t>‹#›</a:t>
            </a:fld>
            <a:endParaRPr lang="en-US"/>
          </a:p>
        </p:txBody>
      </p:sp>
    </p:spTree>
    <p:extLst>
      <p:ext uri="{BB962C8B-B14F-4D97-AF65-F5344CB8AC3E}">
        <p14:creationId xmlns:p14="http://schemas.microsoft.com/office/powerpoint/2010/main" val="751854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055C50-47BB-4B66-B9B2-3B8B465184D3}" type="datetimeFigureOut">
              <a:rPr lang="en-US" smtClean="0"/>
              <a:t>8/3/2018</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0CFEF5B5-4CE8-493B-9C08-6EB98503D6C7}" type="slidenum">
              <a:rPr lang="en-US" smtClean="0"/>
              <a:t>‹#›</a:t>
            </a:fld>
            <a:endParaRPr lang="en-US"/>
          </a:p>
        </p:txBody>
      </p:sp>
    </p:spTree>
    <p:extLst>
      <p:ext uri="{BB962C8B-B14F-4D97-AF65-F5344CB8AC3E}">
        <p14:creationId xmlns:p14="http://schemas.microsoft.com/office/powerpoint/2010/main" val="3554476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055C50-47BB-4B66-B9B2-3B8B465184D3}" type="datetimeFigureOut">
              <a:rPr lang="en-US" smtClean="0"/>
              <a:t>8/3/2018</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CFEF5B5-4CE8-493B-9C08-6EB98503D6C7}" type="slidenum">
              <a:rPr lang="en-US" smtClean="0"/>
              <a:t>‹#›</a:t>
            </a:fld>
            <a:endParaRPr lang="en-US"/>
          </a:p>
        </p:txBody>
      </p:sp>
    </p:spTree>
    <p:extLst>
      <p:ext uri="{BB962C8B-B14F-4D97-AF65-F5344CB8AC3E}">
        <p14:creationId xmlns:p14="http://schemas.microsoft.com/office/powerpoint/2010/main" val="1823132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055C50-47BB-4B66-B9B2-3B8B465184D3}" type="datetimeFigureOut">
              <a:rPr lang="en-US" smtClean="0"/>
              <a:t>8/3/2018</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CFEF5B5-4CE8-493B-9C08-6EB98503D6C7}" type="slidenum">
              <a:rPr lang="en-US" smtClean="0"/>
              <a:t>‹#›</a:t>
            </a:fld>
            <a:endParaRPr lang="en-US"/>
          </a:p>
        </p:txBody>
      </p:sp>
    </p:spTree>
    <p:extLst>
      <p:ext uri="{BB962C8B-B14F-4D97-AF65-F5344CB8AC3E}">
        <p14:creationId xmlns:p14="http://schemas.microsoft.com/office/powerpoint/2010/main" val="2978394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055C50-47BB-4B66-B9B2-3B8B465184D3}" type="datetimeFigureOut">
              <a:rPr lang="en-US" smtClean="0"/>
              <a:t>8/3/2018</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CFEF5B5-4CE8-493B-9C08-6EB98503D6C7}" type="slidenum">
              <a:rPr lang="en-US" smtClean="0"/>
              <a:t>‹#›</a:t>
            </a:fld>
            <a:endParaRPr lang="en-US"/>
          </a:p>
        </p:txBody>
      </p:sp>
    </p:spTree>
    <p:extLst>
      <p:ext uri="{BB962C8B-B14F-4D97-AF65-F5344CB8AC3E}">
        <p14:creationId xmlns:p14="http://schemas.microsoft.com/office/powerpoint/2010/main" val="3543247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055C50-47BB-4B66-B9B2-3B8B465184D3}" type="datetimeFigureOut">
              <a:rPr lang="en-US" smtClean="0"/>
              <a:t>8/3/2018</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CFEF5B5-4CE8-493B-9C08-6EB98503D6C7}" type="slidenum">
              <a:rPr lang="en-US" smtClean="0"/>
              <a:t>‹#›</a:t>
            </a:fld>
            <a:endParaRPr lang="en-US"/>
          </a:p>
        </p:txBody>
      </p:sp>
    </p:spTree>
    <p:extLst>
      <p:ext uri="{BB962C8B-B14F-4D97-AF65-F5344CB8AC3E}">
        <p14:creationId xmlns:p14="http://schemas.microsoft.com/office/powerpoint/2010/main" val="1822490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80055C50-47BB-4B66-B9B2-3B8B465184D3}" type="datetimeFigureOut">
              <a:rPr lang="en-US" smtClean="0"/>
              <a:t>8/3/2018</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0CFEF5B5-4CE8-493B-9C08-6EB98503D6C7}" type="slidenum">
              <a:rPr lang="en-US" smtClean="0"/>
              <a:t>‹#›</a:t>
            </a:fld>
            <a:endParaRPr lang="en-US"/>
          </a:p>
        </p:txBody>
      </p:sp>
    </p:spTree>
    <p:extLst>
      <p:ext uri="{BB962C8B-B14F-4D97-AF65-F5344CB8AC3E}">
        <p14:creationId xmlns:p14="http://schemas.microsoft.com/office/powerpoint/2010/main" val="165590244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cdmlaw@charter.net"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youtube.com/watch?v=UcryuTkyXDM" TargetMode="Externa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4.xml"/><Relationship Id="rId1" Type="http://schemas.openxmlformats.org/officeDocument/2006/relationships/video" Target="https://www.youtube.com/embed/UcryuTkyXDM"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1946" y="3120079"/>
            <a:ext cx="8915399" cy="2262781"/>
          </a:xfrm>
        </p:spPr>
        <p:txBody>
          <a:bodyPr>
            <a:normAutofit fontScale="90000"/>
          </a:bodyPr>
          <a:lstStyle/>
          <a:p>
            <a:r>
              <a:rPr lang="en-US" sz="4400" dirty="0">
                <a:latin typeface="Palatino Linotype" panose="02040502050505030304" pitchFamily="18" charset="0"/>
              </a:rPr>
              <a:t/>
            </a:r>
            <a:br>
              <a:rPr lang="en-US" sz="4400" dirty="0">
                <a:latin typeface="Palatino Linotype" panose="02040502050505030304" pitchFamily="18" charset="0"/>
              </a:rPr>
            </a:br>
            <a:r>
              <a:rPr lang="en-US" sz="4400" dirty="0">
                <a:latin typeface="Palatino Linotype" panose="02040502050505030304" pitchFamily="18" charset="0"/>
              </a:rPr>
              <a:t/>
            </a:r>
            <a:br>
              <a:rPr lang="en-US" sz="4400" dirty="0">
                <a:latin typeface="Palatino Linotype" panose="02040502050505030304" pitchFamily="18" charset="0"/>
              </a:rPr>
            </a:br>
            <a:r>
              <a:rPr lang="en-US" sz="4400" dirty="0">
                <a:latin typeface="Palatino Linotype" panose="02040502050505030304" pitchFamily="18" charset="0"/>
              </a:rPr>
              <a:t>SOCIAL MEDIA, PRIVACY RIGHTS, AND IS  BIG BROTHER REALLY WATCHING?</a:t>
            </a:r>
            <a:r>
              <a:rPr lang="en-US" sz="4400" dirty="0"/>
              <a:t/>
            </a:r>
            <a:br>
              <a:rPr lang="en-US" sz="4400" dirty="0"/>
            </a:br>
            <a:r>
              <a:rPr lang="en-US" sz="4400" dirty="0"/>
              <a:t/>
            </a:r>
            <a:br>
              <a:rPr lang="en-US" sz="4400" dirty="0"/>
            </a:br>
            <a:r>
              <a:rPr lang="en-US" sz="2700" dirty="0">
                <a:latin typeface="Palatino Linotype" panose="02040502050505030304" pitchFamily="18" charset="0"/>
              </a:rPr>
              <a:t>UTA CPE EVENT</a:t>
            </a:r>
            <a:br>
              <a:rPr lang="en-US" sz="2700" dirty="0">
                <a:latin typeface="Palatino Linotype" panose="02040502050505030304" pitchFamily="18" charset="0"/>
              </a:rPr>
            </a:br>
            <a:r>
              <a:rPr lang="en-US" sz="2700" dirty="0">
                <a:latin typeface="Palatino Linotype" panose="02040502050505030304" pitchFamily="18" charset="0"/>
              </a:rPr>
              <a:t>AUGUST </a:t>
            </a:r>
            <a:r>
              <a:rPr lang="en-US" sz="2700" dirty="0" smtClean="0">
                <a:latin typeface="Palatino Linotype" panose="02040502050505030304" pitchFamily="18" charset="0"/>
              </a:rPr>
              <a:t>10,2018</a:t>
            </a:r>
            <a:r>
              <a:rPr lang="en-US" sz="2700" dirty="0">
                <a:latin typeface="Palatino Linotype" panose="02040502050505030304" pitchFamily="18" charset="0"/>
              </a:rPr>
              <a:t/>
            </a:r>
            <a:br>
              <a:rPr lang="en-US" sz="2700" dirty="0">
                <a:latin typeface="Palatino Linotype" panose="02040502050505030304" pitchFamily="18" charset="0"/>
              </a:rPr>
            </a:br>
            <a:r>
              <a:rPr lang="en-US" sz="2700" dirty="0">
                <a:latin typeface="Palatino Linotype" panose="02040502050505030304" pitchFamily="18" charset="0"/>
              </a:rPr>
              <a:t>Charles Miller, Senior Lecturer</a:t>
            </a:r>
            <a:br>
              <a:rPr lang="en-US" sz="2700" dirty="0">
                <a:latin typeface="Palatino Linotype" panose="02040502050505030304" pitchFamily="18" charset="0"/>
              </a:rPr>
            </a:br>
            <a:r>
              <a:rPr lang="en-US" sz="2700" dirty="0">
                <a:latin typeface="Palatino Linotype" panose="02040502050505030304" pitchFamily="18" charset="0"/>
              </a:rPr>
              <a:t>Charles D. Miller, P. C.</a:t>
            </a:r>
            <a:br>
              <a:rPr lang="en-US" sz="2700" dirty="0">
                <a:latin typeface="Palatino Linotype" panose="02040502050505030304" pitchFamily="18" charset="0"/>
              </a:rPr>
            </a:br>
            <a:r>
              <a:rPr lang="en-US" sz="2700" dirty="0">
                <a:latin typeface="Palatino Linotype" panose="02040502050505030304" pitchFamily="18" charset="0"/>
                <a:hlinkClick r:id="rId2"/>
              </a:rPr>
              <a:t>cdmlaw@charter.net</a:t>
            </a:r>
            <a:r>
              <a:rPr lang="en-US" sz="2700" dirty="0">
                <a:latin typeface="Palatino Linotype" panose="02040502050505030304" pitchFamily="18" charset="0"/>
              </a:rPr>
              <a:t/>
            </a:r>
            <a:br>
              <a:rPr lang="en-US" sz="2700" dirty="0">
                <a:latin typeface="Palatino Linotype" panose="02040502050505030304" pitchFamily="18" charset="0"/>
              </a:rPr>
            </a:br>
            <a:r>
              <a:rPr lang="en-US" sz="2700" dirty="0">
                <a:latin typeface="Palatino Linotype" panose="02040502050505030304" pitchFamily="18" charset="0"/>
              </a:rPr>
              <a:t>(817) 879-5676</a:t>
            </a:r>
          </a:p>
        </p:txBody>
      </p:sp>
    </p:spTree>
    <p:extLst>
      <p:ext uri="{BB962C8B-B14F-4D97-AF65-F5344CB8AC3E}">
        <p14:creationId xmlns:p14="http://schemas.microsoft.com/office/powerpoint/2010/main" val="3556284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1300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91025" y="612724"/>
            <a:ext cx="8911687" cy="1280890"/>
          </a:xfrm>
        </p:spPr>
        <p:txBody>
          <a:bodyPr>
            <a:normAutofit/>
          </a:bodyPr>
          <a:lstStyle/>
          <a:p>
            <a:r>
              <a:rPr lang="en-US" sz="4000" dirty="0">
                <a:latin typeface="Palatino Linotype" panose="02040502050505030304" pitchFamily="18" charset="0"/>
                <a:cs typeface="Calibri"/>
              </a:rPr>
              <a:t>#2 EMPLOYEE SOCIAL MEDIA USE</a:t>
            </a:r>
          </a:p>
        </p:txBody>
      </p:sp>
      <p:sp>
        <p:nvSpPr>
          <p:cNvPr id="4" name="Content Placeholder 3"/>
          <p:cNvSpPr>
            <a:spLocks noGrp="1"/>
          </p:cNvSpPr>
          <p:nvPr>
            <p:ph idx="1"/>
          </p:nvPr>
        </p:nvSpPr>
        <p:spPr>
          <a:xfrm>
            <a:off x="2718486" y="1692875"/>
            <a:ext cx="7275493" cy="4113875"/>
          </a:xfrm>
        </p:spPr>
        <p:txBody>
          <a:bodyPr>
            <a:normAutofit/>
          </a:bodyPr>
          <a:lstStyle/>
          <a:p>
            <a:pPr marL="0" indent="0" algn="ctr">
              <a:buNone/>
            </a:pPr>
            <a:r>
              <a:rPr lang="en-US" sz="3000" dirty="0">
                <a:latin typeface="Palatino Linotype" panose="02040502050505030304" pitchFamily="18" charset="0"/>
                <a:cs typeface="Calibri"/>
              </a:rPr>
              <a:t>Can an employer monitor an employee’s social media activity?</a:t>
            </a:r>
          </a:p>
        </p:txBody>
      </p:sp>
      <p:pic>
        <p:nvPicPr>
          <p:cNvPr id="5" name="Picture 4">
            <a:extLst>
              <a:ext uri="{FF2B5EF4-FFF2-40B4-BE49-F238E27FC236}">
                <a16:creationId xmlns="" xmlns:a16="http://schemas.microsoft.com/office/drawing/2014/main" id="{3510729B-2B83-0446-866B-0DE23AC2D312}"/>
              </a:ext>
            </a:extLst>
          </p:cNvPr>
          <p:cNvPicPr>
            <a:picLocks noChangeAspect="1"/>
          </p:cNvPicPr>
          <p:nvPr/>
        </p:nvPicPr>
        <p:blipFill>
          <a:blip r:embed="rId2">
            <a:alphaModFix amt="97000"/>
            <a:extLst>
              <a:ext uri="{28A0092B-C50C-407E-A947-70E740481C1C}">
                <a14:useLocalDpi xmlns:a14="http://schemas.microsoft.com/office/drawing/2010/main" val="0"/>
              </a:ext>
            </a:extLst>
          </a:blip>
          <a:stretch>
            <a:fillRect/>
          </a:stretch>
        </p:blipFill>
        <p:spPr>
          <a:xfrm>
            <a:off x="3830595" y="2841607"/>
            <a:ext cx="6351373" cy="3836747"/>
          </a:xfrm>
          <a:prstGeom prst="rect">
            <a:avLst/>
          </a:prstGeom>
          <a:effectLst>
            <a:softEdge rad="317500"/>
          </a:effectLst>
          <a:scene3d>
            <a:camera prst="orthographicFront"/>
            <a:lightRig rig="threePt" dir="t"/>
          </a:scene3d>
          <a:sp3d extrusionH="76200">
            <a:extrusionClr>
              <a:schemeClr val="bg2"/>
            </a:extrusionClr>
          </a:sp3d>
        </p:spPr>
      </p:pic>
    </p:spTree>
    <p:extLst>
      <p:ext uri="{BB962C8B-B14F-4D97-AF65-F5344CB8AC3E}">
        <p14:creationId xmlns:p14="http://schemas.microsoft.com/office/powerpoint/2010/main" val="1883915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4590" y="561664"/>
            <a:ext cx="9467550" cy="1280890"/>
          </a:xfrm>
        </p:spPr>
        <p:txBody>
          <a:bodyPr>
            <a:noAutofit/>
          </a:bodyPr>
          <a:lstStyle/>
          <a:p>
            <a:r>
              <a:rPr lang="en-US" sz="4000" dirty="0">
                <a:latin typeface="Palatino Linotype" panose="02040502050505030304" pitchFamily="18" charset="0"/>
                <a:cs typeface="Calibri"/>
              </a:rPr>
              <a:t>EMPLOYEE SOCIAL MEDIA ACTIVITY</a:t>
            </a:r>
          </a:p>
        </p:txBody>
      </p:sp>
      <p:sp>
        <p:nvSpPr>
          <p:cNvPr id="6" name="Content Placeholder 2"/>
          <p:cNvSpPr>
            <a:spLocks noGrp="1"/>
          </p:cNvSpPr>
          <p:nvPr>
            <p:ph idx="1"/>
          </p:nvPr>
        </p:nvSpPr>
        <p:spPr>
          <a:xfrm>
            <a:off x="1919443" y="1202109"/>
            <a:ext cx="9886135" cy="5550254"/>
          </a:xfrm>
        </p:spPr>
        <p:txBody>
          <a:bodyPr>
            <a:noAutofit/>
          </a:bodyPr>
          <a:lstStyle/>
          <a:p>
            <a:pPr marL="0" indent="0">
              <a:lnSpc>
                <a:spcPct val="90000"/>
              </a:lnSpc>
              <a:buNone/>
            </a:pPr>
            <a:endParaRPr lang="en-US" sz="2400" b="1" dirty="0">
              <a:latin typeface="Palatino Linotype" panose="02040502050505030304" pitchFamily="18" charset="0"/>
              <a:cs typeface="Calibri"/>
            </a:endParaRPr>
          </a:p>
          <a:p>
            <a:pPr marL="0" indent="0">
              <a:lnSpc>
                <a:spcPct val="90000"/>
              </a:lnSpc>
              <a:buNone/>
            </a:pPr>
            <a:r>
              <a:rPr lang="en-US" sz="2400" b="1" dirty="0">
                <a:latin typeface="Palatino Linotype" panose="02040502050505030304" pitchFamily="18" charset="0"/>
                <a:cs typeface="Calibri"/>
              </a:rPr>
              <a:t>Social media snooping</a:t>
            </a:r>
          </a:p>
          <a:p>
            <a:pPr>
              <a:lnSpc>
                <a:spcPct val="90000"/>
              </a:lnSpc>
            </a:pPr>
            <a:r>
              <a:rPr lang="en-US" sz="2400" dirty="0">
                <a:latin typeface="Palatino Linotype" panose="02040502050505030304" pitchFamily="18" charset="0"/>
                <a:cs typeface="Calibri"/>
              </a:rPr>
              <a:t>Is it OK to snoop into someone else’s private social media posts? (No!)</a:t>
            </a:r>
          </a:p>
          <a:p>
            <a:pPr>
              <a:lnSpc>
                <a:spcPct val="90000"/>
              </a:lnSpc>
            </a:pPr>
            <a:r>
              <a:rPr lang="en-US" sz="2400" dirty="0">
                <a:latin typeface="Palatino Linotype" panose="02040502050505030304" pitchFamily="18" charset="0"/>
                <a:cs typeface="Calibri"/>
              </a:rPr>
              <a:t>OK to use publicly available information.</a:t>
            </a:r>
          </a:p>
          <a:p>
            <a:pPr marL="0" indent="0">
              <a:lnSpc>
                <a:spcPct val="90000"/>
              </a:lnSpc>
              <a:buNone/>
            </a:pPr>
            <a:endParaRPr lang="en-US" sz="2400" dirty="0">
              <a:latin typeface="Palatino Linotype" panose="02040502050505030304" pitchFamily="18" charset="0"/>
              <a:cs typeface="Calibri"/>
            </a:endParaRPr>
          </a:p>
          <a:p>
            <a:pPr marL="0" indent="0">
              <a:lnSpc>
                <a:spcPct val="90000"/>
              </a:lnSpc>
              <a:buNone/>
            </a:pPr>
            <a:r>
              <a:rPr lang="en-US" sz="2400" b="1" dirty="0">
                <a:latin typeface="Palatino Linotype" panose="02040502050505030304" pitchFamily="18" charset="0"/>
                <a:cs typeface="Calibri"/>
              </a:rPr>
              <a:t>Three influential cases</a:t>
            </a:r>
          </a:p>
          <a:p>
            <a:pPr>
              <a:lnSpc>
                <a:spcPct val="90000"/>
              </a:lnSpc>
            </a:pPr>
            <a:r>
              <a:rPr lang="en-US" sz="2400" dirty="0" err="1">
                <a:latin typeface="Palatino Linotype" panose="02040502050505030304" pitchFamily="18" charset="0"/>
                <a:cs typeface="Calibri"/>
              </a:rPr>
              <a:t>Konop</a:t>
            </a:r>
            <a:r>
              <a:rPr lang="en-US" sz="2400" dirty="0">
                <a:latin typeface="Palatino Linotype" panose="02040502050505030304" pitchFamily="18" charset="0"/>
                <a:cs typeface="Calibri"/>
              </a:rPr>
              <a:t> (9th Cir.) - The federal Wiretap Act does not apply to access of secured websites because it only covers interceptions of information that is being contemporaneously transmitted.</a:t>
            </a:r>
          </a:p>
          <a:p>
            <a:pPr marL="0" indent="0">
              <a:lnSpc>
                <a:spcPct val="90000"/>
              </a:lnSpc>
              <a:buNone/>
            </a:pPr>
            <a:endParaRPr lang="en-US" sz="2400" dirty="0">
              <a:latin typeface="Palatino Linotype" panose="02040502050505030304" pitchFamily="18" charset="0"/>
              <a:cs typeface="Calibri"/>
            </a:endParaRPr>
          </a:p>
        </p:txBody>
      </p:sp>
    </p:spTree>
    <p:extLst>
      <p:ext uri="{BB962C8B-B14F-4D97-AF65-F5344CB8AC3E}">
        <p14:creationId xmlns:p14="http://schemas.microsoft.com/office/powerpoint/2010/main" val="1942634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B9B0B04-F5BC-C741-A12A-DE19F0C1CDDB}"/>
              </a:ext>
            </a:extLst>
          </p:cNvPr>
          <p:cNvSpPr>
            <a:spLocks noGrp="1"/>
          </p:cNvSpPr>
          <p:nvPr>
            <p:ph type="title"/>
          </p:nvPr>
        </p:nvSpPr>
        <p:spPr>
          <a:xfrm>
            <a:off x="1754660" y="587040"/>
            <a:ext cx="9453390" cy="1280890"/>
          </a:xfrm>
        </p:spPr>
        <p:txBody>
          <a:bodyPr>
            <a:noAutofit/>
          </a:bodyPr>
          <a:lstStyle/>
          <a:p>
            <a:r>
              <a:rPr lang="en-US" sz="4000" dirty="0">
                <a:latin typeface="Palatino Linotype" panose="02040502050505030304" pitchFamily="18" charset="0"/>
                <a:cs typeface="Calibri"/>
              </a:rPr>
              <a:t>EMPLOYEE SOCIAL MEDIA ACTIVITY</a:t>
            </a:r>
            <a:endParaRPr lang="en-US" sz="4000" dirty="0"/>
          </a:p>
        </p:txBody>
      </p:sp>
      <p:sp>
        <p:nvSpPr>
          <p:cNvPr id="3" name="Content Placeholder 2">
            <a:extLst>
              <a:ext uri="{FF2B5EF4-FFF2-40B4-BE49-F238E27FC236}">
                <a16:creationId xmlns="" xmlns:a16="http://schemas.microsoft.com/office/drawing/2014/main" id="{199ED8CE-576C-774C-B540-EC343D8EB9F5}"/>
              </a:ext>
            </a:extLst>
          </p:cNvPr>
          <p:cNvSpPr>
            <a:spLocks noGrp="1"/>
          </p:cNvSpPr>
          <p:nvPr>
            <p:ph idx="1"/>
          </p:nvPr>
        </p:nvSpPr>
        <p:spPr>
          <a:xfrm>
            <a:off x="1879207" y="2144357"/>
            <a:ext cx="8915400" cy="3777622"/>
          </a:xfrm>
        </p:spPr>
        <p:txBody>
          <a:bodyPr>
            <a:normAutofit/>
          </a:bodyPr>
          <a:lstStyle/>
          <a:p>
            <a:pPr>
              <a:lnSpc>
                <a:spcPct val="90000"/>
              </a:lnSpc>
            </a:pPr>
            <a:r>
              <a:rPr lang="en-US" sz="2400" dirty="0" err="1">
                <a:latin typeface="Palatino Linotype" panose="02040502050505030304" pitchFamily="18" charset="0"/>
                <a:cs typeface="Calibri"/>
              </a:rPr>
              <a:t>Pietrylo</a:t>
            </a:r>
            <a:r>
              <a:rPr lang="en-US" sz="2400" dirty="0">
                <a:latin typeface="Palatino Linotype" panose="02040502050505030304" pitchFamily="18" charset="0"/>
                <a:cs typeface="Calibri"/>
              </a:rPr>
              <a:t> (DNJ) - Restaurant managers violated federal Stored Communications Act and New Jersey equivalent by coercing employees into giving access to private </a:t>
            </a:r>
            <a:r>
              <a:rPr lang="en-US" sz="2400" dirty="0" err="1">
                <a:latin typeface="Palatino Linotype" panose="02040502050505030304" pitchFamily="18" charset="0"/>
                <a:cs typeface="Calibri"/>
              </a:rPr>
              <a:t>MySpace</a:t>
            </a:r>
            <a:r>
              <a:rPr lang="en-US" sz="2400" dirty="0">
                <a:latin typeface="Palatino Linotype" panose="02040502050505030304" pitchFamily="18" charset="0"/>
                <a:cs typeface="Calibri"/>
              </a:rPr>
              <a:t> group page without authorization.</a:t>
            </a:r>
          </a:p>
          <a:p>
            <a:pPr>
              <a:lnSpc>
                <a:spcPct val="90000"/>
              </a:lnSpc>
            </a:pPr>
            <a:r>
              <a:rPr lang="de-DE" sz="2400" dirty="0" err="1">
                <a:latin typeface="Palatino Linotype" panose="02040502050505030304" pitchFamily="18" charset="0"/>
                <a:cs typeface="Calibri"/>
              </a:rPr>
              <a:t>Ehling</a:t>
            </a:r>
            <a:r>
              <a:rPr lang="de-DE" sz="2400" dirty="0">
                <a:latin typeface="Palatino Linotype" panose="02040502050505030304" pitchFamily="18" charset="0"/>
                <a:cs typeface="Calibri"/>
              </a:rPr>
              <a:t> </a:t>
            </a:r>
            <a:r>
              <a:rPr lang="en-US" sz="2400" dirty="0">
                <a:latin typeface="Palatino Linotype" panose="02040502050505030304" pitchFamily="18" charset="0"/>
                <a:cs typeface="Calibri"/>
              </a:rPr>
              <a:t>(DNJ) - Employer did not violate Stored Communications Act or National Labor Relations Act (NLRA) where employee wrote private Facebook post critical of employer and Facebook friend saw the post and freely reported it to the employee’s manager as an authorized user.</a:t>
            </a:r>
          </a:p>
          <a:p>
            <a:endParaRPr lang="en-US" sz="2400" dirty="0"/>
          </a:p>
        </p:txBody>
      </p:sp>
    </p:spTree>
    <p:extLst>
      <p:ext uri="{BB962C8B-B14F-4D97-AF65-F5344CB8AC3E}">
        <p14:creationId xmlns:p14="http://schemas.microsoft.com/office/powerpoint/2010/main" val="3744634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7158" y="383757"/>
            <a:ext cx="10454842" cy="1280890"/>
          </a:xfrm>
        </p:spPr>
        <p:txBody>
          <a:bodyPr>
            <a:noAutofit/>
          </a:bodyPr>
          <a:lstStyle/>
          <a:p>
            <a:r>
              <a:rPr lang="en-US" sz="4000" dirty="0" smtClean="0">
                <a:latin typeface="Palatino Linotype" panose="02040502050505030304" pitchFamily="18" charset="0"/>
                <a:cs typeface="Calibri"/>
              </a:rPr>
              <a:t>WHAT IF YOUR EMPLOYEE POSTED </a:t>
            </a:r>
            <a:r>
              <a:rPr lang="en-US" sz="4000" dirty="0">
                <a:latin typeface="Palatino Linotype" panose="02040502050505030304" pitchFamily="18" charset="0"/>
                <a:cs typeface="Calibri"/>
              </a:rPr>
              <a:t>THIS ON </a:t>
            </a:r>
            <a:r>
              <a:rPr lang="en-US" sz="4000" dirty="0" smtClean="0">
                <a:latin typeface="Palatino Linotype" panose="02040502050505030304" pitchFamily="18" charset="0"/>
                <a:cs typeface="Calibri"/>
              </a:rPr>
              <a:t>FACEBOOK?</a:t>
            </a:r>
            <a:r>
              <a:rPr lang="en-US" sz="4000" dirty="0">
                <a:latin typeface="Palatino Linotype" panose="02040502050505030304" pitchFamily="18" charset="0"/>
                <a:cs typeface="Calibri"/>
              </a:rPr>
              <a:t/>
            </a:r>
            <a:br>
              <a:rPr lang="en-US" sz="4000" dirty="0">
                <a:latin typeface="Palatino Linotype" panose="02040502050505030304" pitchFamily="18" charset="0"/>
                <a:cs typeface="Calibri"/>
              </a:rPr>
            </a:br>
            <a:r>
              <a:rPr lang="en-US" sz="4000" dirty="0">
                <a:latin typeface="Palatino Linotype" panose="02040502050505030304" pitchFamily="18" charset="0"/>
                <a:cs typeface="Calibri"/>
              </a:rPr>
              <a:t/>
            </a:r>
            <a:br>
              <a:rPr lang="en-US" sz="4000" dirty="0">
                <a:latin typeface="Palatino Linotype" panose="02040502050505030304" pitchFamily="18" charset="0"/>
                <a:cs typeface="Calibri"/>
              </a:rPr>
            </a:br>
            <a:endParaRPr lang="en-US" sz="4000" dirty="0">
              <a:latin typeface="Palatino Linotype" panose="02040502050505030304" pitchFamily="18" charset="0"/>
              <a:cs typeface="Calibri"/>
            </a:endParaRPr>
          </a:p>
        </p:txBody>
      </p:sp>
      <p:sp>
        <p:nvSpPr>
          <p:cNvPr id="6" name="Content Placeholder 2"/>
          <p:cNvSpPr>
            <a:spLocks noGrp="1"/>
          </p:cNvSpPr>
          <p:nvPr>
            <p:ph idx="1"/>
          </p:nvPr>
        </p:nvSpPr>
        <p:spPr>
          <a:xfrm>
            <a:off x="1551807" y="1807367"/>
            <a:ext cx="9886135" cy="635926"/>
          </a:xfrm>
        </p:spPr>
        <p:txBody>
          <a:bodyPr>
            <a:noAutofit/>
          </a:bodyPr>
          <a:lstStyle/>
          <a:p>
            <a:pPr marL="0" indent="0" algn="ctr">
              <a:lnSpc>
                <a:spcPct val="90000"/>
              </a:lnSpc>
              <a:buNone/>
            </a:pPr>
            <a:r>
              <a:rPr lang="en-US" sz="2400" dirty="0">
                <a:latin typeface="Palatino Linotype" panose="02040502050505030304" pitchFamily="18" charset="0"/>
                <a:cs typeface="Calibri"/>
              </a:rPr>
              <a:t>Can you rely on it taking adverse employment actions?</a:t>
            </a:r>
          </a:p>
        </p:txBody>
      </p:sp>
      <p:pic>
        <p:nvPicPr>
          <p:cNvPr id="3" name="Picture 2"/>
          <p:cNvPicPr>
            <a:picLocks noChangeAspect="1"/>
          </p:cNvPicPr>
          <p:nvPr/>
        </p:nvPicPr>
        <p:blipFill>
          <a:blip r:embed="rId2"/>
          <a:stretch>
            <a:fillRect/>
          </a:stretch>
        </p:blipFill>
        <p:spPr>
          <a:xfrm>
            <a:off x="3213786" y="2311305"/>
            <a:ext cx="5954928" cy="3947857"/>
          </a:xfrm>
          <a:prstGeom prst="rect">
            <a:avLst/>
          </a:prstGeom>
        </p:spPr>
      </p:pic>
    </p:spTree>
    <p:extLst>
      <p:ext uri="{BB962C8B-B14F-4D97-AF65-F5344CB8AC3E}">
        <p14:creationId xmlns:p14="http://schemas.microsoft.com/office/powerpoint/2010/main" val="4195716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3525" y="598910"/>
            <a:ext cx="8911687" cy="960949"/>
          </a:xfrm>
        </p:spPr>
        <p:txBody>
          <a:bodyPr>
            <a:noAutofit/>
          </a:bodyPr>
          <a:lstStyle/>
          <a:p>
            <a:r>
              <a:rPr lang="en-US" sz="4000" dirty="0">
                <a:latin typeface="Palatino Linotype" panose="02040502050505030304" pitchFamily="18" charset="0"/>
                <a:cs typeface="Calibri"/>
              </a:rPr>
              <a:t>OFF-DUTY CONDUCT LAWS</a:t>
            </a:r>
          </a:p>
        </p:txBody>
      </p:sp>
      <p:sp>
        <p:nvSpPr>
          <p:cNvPr id="4" name="Content Placeholder 2"/>
          <p:cNvSpPr>
            <a:spLocks noGrp="1"/>
          </p:cNvSpPr>
          <p:nvPr>
            <p:ph idx="1"/>
          </p:nvPr>
        </p:nvSpPr>
        <p:spPr>
          <a:xfrm>
            <a:off x="1258645" y="1635559"/>
            <a:ext cx="9796567" cy="4230851"/>
          </a:xfrm>
        </p:spPr>
        <p:txBody>
          <a:bodyPr>
            <a:noAutofit/>
          </a:bodyPr>
          <a:lstStyle/>
          <a:p>
            <a:r>
              <a:rPr lang="en-US" sz="2400" dirty="0">
                <a:latin typeface="Palatino Linotype" panose="02040502050505030304" pitchFamily="18" charset="0"/>
                <a:cs typeface="Calibri"/>
              </a:rPr>
              <a:t>Twenty-nine states and Washington D.C. have some form of law protecting off-duty conduct.</a:t>
            </a:r>
          </a:p>
          <a:p>
            <a:r>
              <a:rPr lang="en-US" sz="2400" dirty="0">
                <a:latin typeface="Palatino Linotype" panose="02040502050505030304" pitchFamily="18" charset="0"/>
                <a:cs typeface="Calibri"/>
              </a:rPr>
              <a:t>California prohibits employer from taking any job-related action for off-duty conduct.</a:t>
            </a:r>
          </a:p>
          <a:p>
            <a:r>
              <a:rPr lang="en-US" sz="2400" dirty="0">
                <a:latin typeface="Palatino Linotype" panose="02040502050505030304" pitchFamily="18" charset="0"/>
                <a:cs typeface="Calibri"/>
              </a:rPr>
              <a:t>Colorado: Illegal to terminate for off-premises, non-work time conduct if lawful activity unless: </a:t>
            </a:r>
          </a:p>
          <a:p>
            <a:pPr lvl="1"/>
            <a:r>
              <a:rPr lang="en-US" sz="2400" dirty="0">
                <a:latin typeface="Palatino Linotype" panose="02040502050505030304" pitchFamily="18" charset="0"/>
                <a:cs typeface="Calibri"/>
              </a:rPr>
              <a:t>1) Rationally related to employee activities/duties</a:t>
            </a:r>
          </a:p>
          <a:p>
            <a:pPr lvl="1"/>
            <a:r>
              <a:rPr lang="en-US" sz="2400" dirty="0">
                <a:latin typeface="Palatino Linotype" panose="02040502050505030304" pitchFamily="18" charset="0"/>
                <a:cs typeface="Calibri"/>
              </a:rPr>
              <a:t>2) Avoid appearance  of COI  with employer</a:t>
            </a:r>
          </a:p>
          <a:p>
            <a:r>
              <a:rPr lang="en-US" sz="2400" dirty="0">
                <a:latin typeface="Palatino Linotype" panose="02040502050505030304" pitchFamily="18" charset="0"/>
                <a:cs typeface="Calibri"/>
              </a:rPr>
              <a:t>Comments? Experience?</a:t>
            </a:r>
          </a:p>
          <a:p>
            <a:pPr marL="457200" lvl="1" indent="0">
              <a:buNone/>
            </a:pPr>
            <a:endParaRPr lang="en-US" sz="2400" b="1" dirty="0">
              <a:latin typeface="Palatino Linotype" panose="02040502050505030304" pitchFamily="18" charset="0"/>
              <a:cs typeface="Calibri"/>
            </a:endParaRPr>
          </a:p>
        </p:txBody>
      </p:sp>
    </p:spTree>
    <p:extLst>
      <p:ext uri="{BB962C8B-B14F-4D97-AF65-F5344CB8AC3E}">
        <p14:creationId xmlns:p14="http://schemas.microsoft.com/office/powerpoint/2010/main" val="806563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9835" y="633571"/>
            <a:ext cx="8911687" cy="877688"/>
          </a:xfrm>
        </p:spPr>
        <p:txBody>
          <a:bodyPr>
            <a:noAutofit/>
          </a:bodyPr>
          <a:lstStyle/>
          <a:p>
            <a:r>
              <a:rPr lang="en-US" sz="4000" dirty="0">
                <a:latin typeface="Palatino Linotype" panose="02040502050505030304" pitchFamily="18" charset="0"/>
                <a:cs typeface="Calibri"/>
              </a:rPr>
              <a:t>OFF-DUTY CONDUCT LAWS</a:t>
            </a:r>
            <a:br>
              <a:rPr lang="en-US" sz="4000" dirty="0">
                <a:latin typeface="Palatino Linotype" panose="02040502050505030304" pitchFamily="18" charset="0"/>
                <a:cs typeface="Calibri"/>
              </a:rPr>
            </a:br>
            <a:endParaRPr lang="en-US" sz="4000" dirty="0">
              <a:latin typeface="Palatino Linotype" panose="02040502050505030304" pitchFamily="18" charset="0"/>
              <a:cs typeface="Calibri"/>
            </a:endParaRPr>
          </a:p>
        </p:txBody>
      </p:sp>
      <p:sp>
        <p:nvSpPr>
          <p:cNvPr id="4" name="Content Placeholder 2"/>
          <p:cNvSpPr>
            <a:spLocks noGrp="1"/>
          </p:cNvSpPr>
          <p:nvPr>
            <p:ph idx="1"/>
          </p:nvPr>
        </p:nvSpPr>
        <p:spPr>
          <a:xfrm>
            <a:off x="1754659" y="1511259"/>
            <a:ext cx="10085041" cy="5179997"/>
          </a:xfrm>
        </p:spPr>
        <p:txBody>
          <a:bodyPr>
            <a:noAutofit/>
          </a:bodyPr>
          <a:lstStyle/>
          <a:p>
            <a:pPr>
              <a:lnSpc>
                <a:spcPct val="150000"/>
              </a:lnSpc>
            </a:pPr>
            <a:r>
              <a:rPr lang="en-US" sz="2400" dirty="0">
                <a:latin typeface="Palatino Linotype" panose="02040502050505030304" pitchFamily="18" charset="0"/>
                <a:cs typeface="Calibri"/>
              </a:rPr>
              <a:t>In Texas, could terminate </a:t>
            </a:r>
            <a:r>
              <a:rPr lang="en-US" sz="2400" dirty="0" smtClean="0">
                <a:latin typeface="Palatino Linotype" panose="02040502050505030304" pitchFamily="18" charset="0"/>
                <a:cs typeface="Calibri"/>
              </a:rPr>
              <a:t>girl because </a:t>
            </a:r>
            <a:r>
              <a:rPr lang="en-US" sz="2400" dirty="0">
                <a:latin typeface="Palatino Linotype" panose="02040502050505030304" pitchFamily="18" charset="0"/>
                <a:cs typeface="Calibri"/>
              </a:rPr>
              <a:t>use of marijuana is not permitted.</a:t>
            </a:r>
          </a:p>
          <a:p>
            <a:pPr lvl="1">
              <a:lnSpc>
                <a:spcPct val="150000"/>
              </a:lnSpc>
            </a:pPr>
            <a:r>
              <a:rPr lang="en-US" sz="2400" dirty="0">
                <a:latin typeface="Palatino Linotype" panose="02040502050505030304" pitchFamily="18" charset="0"/>
                <a:cs typeface="Calibri"/>
              </a:rPr>
              <a:t>Failing to take remedial action could lead to a claim for negligent hiring or retention against the employer down the road.</a:t>
            </a:r>
          </a:p>
          <a:p>
            <a:pPr>
              <a:lnSpc>
                <a:spcPct val="150000"/>
              </a:lnSpc>
            </a:pPr>
            <a:r>
              <a:rPr lang="en-US" sz="2400" dirty="0">
                <a:latin typeface="Palatino Linotype" panose="02040502050505030304" pitchFamily="18" charset="0"/>
                <a:cs typeface="Calibri"/>
              </a:rPr>
              <a:t>Other states  do not foreclose an employer from taking adverse actions based on lawful conduct that occurs after hours and offsite.</a:t>
            </a:r>
          </a:p>
          <a:p>
            <a:pPr lvl="1">
              <a:lnSpc>
                <a:spcPct val="150000"/>
              </a:lnSpc>
            </a:pPr>
            <a:r>
              <a:rPr lang="it-IT" sz="2400" dirty="0">
                <a:latin typeface="Palatino Linotype" panose="02040502050505030304" pitchFamily="18" charset="0"/>
                <a:cs typeface="Calibri"/>
              </a:rPr>
              <a:t>E.g. Michigan, </a:t>
            </a:r>
            <a:r>
              <a:rPr lang="it-IT" sz="2400" dirty="0" err="1">
                <a:latin typeface="Palatino Linotype" panose="02040502050505030304" pitchFamily="18" charset="0"/>
                <a:cs typeface="Calibri"/>
              </a:rPr>
              <a:t>Pennsylvanie</a:t>
            </a:r>
            <a:endParaRPr lang="it-IT" sz="2400" dirty="0">
              <a:latin typeface="Palatino Linotype" panose="02040502050505030304" pitchFamily="18" charset="0"/>
              <a:cs typeface="Calibri"/>
            </a:endParaRPr>
          </a:p>
          <a:p>
            <a:pPr>
              <a:lnSpc>
                <a:spcPct val="150000"/>
              </a:lnSpc>
            </a:pPr>
            <a:r>
              <a:rPr lang="en-US" sz="2400" dirty="0">
                <a:latin typeface="Palatino Linotype" panose="02040502050505030304" pitchFamily="18" charset="0"/>
                <a:cs typeface="Calibri"/>
              </a:rPr>
              <a:t>Answer may vary depending on state.</a:t>
            </a:r>
          </a:p>
          <a:p>
            <a:pPr>
              <a:lnSpc>
                <a:spcPct val="150000"/>
              </a:lnSpc>
            </a:pPr>
            <a:r>
              <a:rPr lang="en-US" sz="2400" dirty="0">
                <a:latin typeface="Palatino Linotype" panose="02040502050505030304" pitchFamily="18" charset="0"/>
                <a:cs typeface="Calibri"/>
              </a:rPr>
              <a:t>Consistency…important</a:t>
            </a:r>
          </a:p>
        </p:txBody>
      </p:sp>
    </p:spTree>
    <p:extLst>
      <p:ext uri="{BB962C8B-B14F-4D97-AF65-F5344CB8AC3E}">
        <p14:creationId xmlns:p14="http://schemas.microsoft.com/office/powerpoint/2010/main" val="704462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1025" y="644701"/>
            <a:ext cx="8911687" cy="1280890"/>
          </a:xfrm>
        </p:spPr>
        <p:txBody>
          <a:bodyPr>
            <a:noAutofit/>
          </a:bodyPr>
          <a:lstStyle/>
          <a:p>
            <a:r>
              <a:rPr lang="en-US" sz="4000" dirty="0">
                <a:latin typeface="Palatino Linotype" panose="02040502050505030304" pitchFamily="18" charset="0"/>
                <a:cs typeface="Calibri"/>
              </a:rPr>
              <a:t>EMPLOYEE SOCIAL MEDIA USE</a:t>
            </a:r>
            <a:br>
              <a:rPr lang="en-US" sz="4000" dirty="0">
                <a:latin typeface="Palatino Linotype" panose="02040502050505030304" pitchFamily="18" charset="0"/>
                <a:cs typeface="Calibri"/>
              </a:rPr>
            </a:br>
            <a:r>
              <a:rPr lang="en-US" sz="4000" dirty="0">
                <a:latin typeface="Palatino Linotype" panose="02040502050505030304" pitchFamily="18" charset="0"/>
                <a:cs typeface="Calibri"/>
              </a:rPr>
              <a:t/>
            </a:r>
            <a:br>
              <a:rPr lang="en-US" sz="4000" dirty="0">
                <a:latin typeface="Palatino Linotype" panose="02040502050505030304" pitchFamily="18" charset="0"/>
                <a:cs typeface="Calibri"/>
              </a:rPr>
            </a:br>
            <a:endParaRPr lang="en-US" sz="4000" dirty="0">
              <a:latin typeface="Palatino Linotype" panose="02040502050505030304" pitchFamily="18" charset="0"/>
              <a:cs typeface="Calibri"/>
            </a:endParaRPr>
          </a:p>
        </p:txBody>
      </p:sp>
      <p:sp>
        <p:nvSpPr>
          <p:cNvPr id="4" name="Content Placeholder 2"/>
          <p:cNvSpPr>
            <a:spLocks noGrp="1"/>
          </p:cNvSpPr>
          <p:nvPr>
            <p:ph idx="1"/>
          </p:nvPr>
        </p:nvSpPr>
        <p:spPr>
          <a:xfrm>
            <a:off x="2191025" y="1867925"/>
            <a:ext cx="8803181" cy="5494876"/>
          </a:xfrm>
        </p:spPr>
        <p:txBody>
          <a:bodyPr>
            <a:noAutofit/>
          </a:bodyPr>
          <a:lstStyle/>
          <a:p>
            <a:pPr marL="0" indent="0" algn="ctr">
              <a:lnSpc>
                <a:spcPct val="120000"/>
              </a:lnSpc>
              <a:buNone/>
            </a:pPr>
            <a:r>
              <a:rPr lang="en-US" sz="2400" dirty="0">
                <a:latin typeface="Palatino Linotype" panose="02040502050505030304" pitchFamily="18" charset="0"/>
                <a:cs typeface="Calibri"/>
              </a:rPr>
              <a:t>Is inconsistent application of social media policy evidence of discrimination?</a:t>
            </a:r>
          </a:p>
          <a:p>
            <a:pPr marL="0" indent="0">
              <a:lnSpc>
                <a:spcPct val="90000"/>
              </a:lnSpc>
              <a:buNone/>
            </a:pPr>
            <a:endParaRPr lang="en-US" sz="2400" b="1" dirty="0">
              <a:latin typeface="Palatino Linotype" panose="02040502050505030304" pitchFamily="18" charset="0"/>
              <a:cs typeface="Calibri"/>
            </a:endParaRPr>
          </a:p>
        </p:txBody>
      </p:sp>
      <p:pic>
        <p:nvPicPr>
          <p:cNvPr id="13314" name="Picture 2" descr="Image result for social media polic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0465" y="2781299"/>
            <a:ext cx="3924300" cy="4076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265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1618E3-9500-D34B-A181-26B9024309DA}"/>
              </a:ext>
            </a:extLst>
          </p:cNvPr>
          <p:cNvSpPr>
            <a:spLocks noGrp="1"/>
          </p:cNvSpPr>
          <p:nvPr>
            <p:ph type="title"/>
          </p:nvPr>
        </p:nvSpPr>
        <p:spPr>
          <a:xfrm>
            <a:off x="2592925" y="624110"/>
            <a:ext cx="8911687" cy="914234"/>
          </a:xfrm>
        </p:spPr>
        <p:txBody>
          <a:bodyPr>
            <a:normAutofit/>
          </a:bodyPr>
          <a:lstStyle/>
          <a:p>
            <a:r>
              <a:rPr lang="en-US" sz="4000" dirty="0">
                <a:latin typeface="Palatino Linotype" panose="02040502050505030304" pitchFamily="18" charset="0"/>
              </a:rPr>
              <a:t>“HAPPY THE WITCH IS DEAD”</a:t>
            </a:r>
          </a:p>
        </p:txBody>
      </p:sp>
      <p:sp>
        <p:nvSpPr>
          <p:cNvPr id="3" name="Content Placeholder 2">
            <a:extLst>
              <a:ext uri="{FF2B5EF4-FFF2-40B4-BE49-F238E27FC236}">
                <a16:creationId xmlns="" xmlns:a16="http://schemas.microsoft.com/office/drawing/2014/main" id="{E5427778-FFA6-E24C-AEF3-950FEC6C6B7B}"/>
              </a:ext>
            </a:extLst>
          </p:cNvPr>
          <p:cNvSpPr>
            <a:spLocks noGrp="1"/>
          </p:cNvSpPr>
          <p:nvPr>
            <p:ph idx="1"/>
          </p:nvPr>
        </p:nvSpPr>
        <p:spPr>
          <a:xfrm>
            <a:off x="1458097" y="1538344"/>
            <a:ext cx="9033260" cy="4348165"/>
          </a:xfrm>
        </p:spPr>
        <p:txBody>
          <a:bodyPr>
            <a:normAutofit fontScale="92500" lnSpcReduction="10000"/>
          </a:bodyPr>
          <a:lstStyle/>
          <a:p>
            <a:r>
              <a:rPr lang="en-US" sz="2400" dirty="0">
                <a:latin typeface="Palatino Linotype" panose="02040502050505030304" pitchFamily="18" charset="0"/>
              </a:rPr>
              <a:t>California State University ( Fresno)</a:t>
            </a:r>
          </a:p>
          <a:p>
            <a:r>
              <a:rPr lang="en-US" sz="2400" dirty="0">
                <a:latin typeface="Palatino Linotype" panose="02040502050505030304" pitchFamily="18" charset="0"/>
              </a:rPr>
              <a:t>Professor </a:t>
            </a:r>
            <a:r>
              <a:rPr lang="en-US" sz="2400" dirty="0" err="1">
                <a:latin typeface="Palatino Linotype" panose="02040502050505030304" pitchFamily="18" charset="0"/>
              </a:rPr>
              <a:t>Randa</a:t>
            </a:r>
            <a:r>
              <a:rPr lang="en-US" sz="2400" dirty="0">
                <a:latin typeface="Palatino Linotype" panose="02040502050505030304" pitchFamily="18" charset="0"/>
              </a:rPr>
              <a:t> </a:t>
            </a:r>
            <a:r>
              <a:rPr lang="en-US" sz="2400" dirty="0" err="1">
                <a:latin typeface="Palatino Linotype" panose="02040502050505030304" pitchFamily="18" charset="0"/>
              </a:rPr>
              <a:t>Jarrar</a:t>
            </a:r>
            <a:r>
              <a:rPr lang="en-US" sz="2400" dirty="0">
                <a:latin typeface="Palatino Linotype" panose="02040502050505030304" pitchFamily="18" charset="0"/>
              </a:rPr>
              <a:t> posted on personal Twitter</a:t>
            </a:r>
          </a:p>
          <a:p>
            <a:r>
              <a:rPr lang="en-US" sz="2400" dirty="0">
                <a:latin typeface="Palatino Linotype" panose="02040502050505030304" pitchFamily="18" charset="0"/>
              </a:rPr>
              <a:t>“Barbara Bush was a generous and smart amazing </a:t>
            </a:r>
          </a:p>
          <a:p>
            <a:pPr marL="0" indent="0">
              <a:buNone/>
            </a:pPr>
            <a:r>
              <a:rPr lang="en-US" sz="2400" dirty="0">
                <a:latin typeface="Palatino Linotype" panose="02040502050505030304" pitchFamily="18" charset="0"/>
              </a:rPr>
              <a:t>    racist who with her husband raised a war criminal.” </a:t>
            </a:r>
          </a:p>
          <a:p>
            <a:pPr marL="0" indent="0">
              <a:buNone/>
            </a:pPr>
            <a:r>
              <a:rPr lang="en-US" sz="2400" dirty="0">
                <a:latin typeface="Palatino Linotype" panose="02040502050505030304" pitchFamily="18" charset="0"/>
              </a:rPr>
              <a:t>    “Happy the witch is dead.”</a:t>
            </a:r>
          </a:p>
          <a:p>
            <a:r>
              <a:rPr lang="en-US" sz="2400" dirty="0">
                <a:latin typeface="Palatino Linotype" panose="02040502050505030304" pitchFamily="18" charset="0"/>
              </a:rPr>
              <a:t>Online outrage </a:t>
            </a:r>
          </a:p>
          <a:p>
            <a:r>
              <a:rPr lang="en-US" sz="2400" dirty="0">
                <a:latin typeface="Palatino Linotype" panose="02040502050505030304" pitchFamily="18" charset="0"/>
              </a:rPr>
              <a:t>“I work as a tenured professor.” ”I will never be fired.”</a:t>
            </a:r>
          </a:p>
          <a:p>
            <a:r>
              <a:rPr lang="en-US" sz="2400" dirty="0">
                <a:latin typeface="Palatino Linotype" panose="02040502050505030304" pitchFamily="18" charset="0"/>
              </a:rPr>
              <a:t>Posted a telephone number which was crisis suicide prevention center </a:t>
            </a:r>
          </a:p>
          <a:p>
            <a:r>
              <a:rPr lang="en-US" sz="2400" dirty="0">
                <a:latin typeface="Palatino Linotype" panose="02040502050505030304" pitchFamily="18" charset="0"/>
              </a:rPr>
              <a:t>University issued apology</a:t>
            </a:r>
          </a:p>
          <a:p>
            <a:endParaRPr lang="en-US" sz="2400" dirty="0">
              <a:latin typeface="Palatino Linotype" panose="02040502050505030304" pitchFamily="18" charset="0"/>
            </a:endParaRPr>
          </a:p>
          <a:p>
            <a:endParaRPr lang="en-US" sz="2400" dirty="0">
              <a:latin typeface="Palatino Linotype" panose="02040502050505030304" pitchFamily="18" charset="0"/>
            </a:endParaRPr>
          </a:p>
          <a:p>
            <a:endParaRPr lang="en-US" sz="2400" dirty="0">
              <a:latin typeface="Palatino Linotype" panose="02040502050505030304" pitchFamily="18" charset="0"/>
            </a:endParaRPr>
          </a:p>
        </p:txBody>
      </p:sp>
      <p:pic>
        <p:nvPicPr>
          <p:cNvPr id="5" name="Picture 4">
            <a:extLst>
              <a:ext uri="{FF2B5EF4-FFF2-40B4-BE49-F238E27FC236}">
                <a16:creationId xmlns="" xmlns:a16="http://schemas.microsoft.com/office/drawing/2014/main" id="{994CA3B9-1F40-3748-9CAE-10C8D2566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3593" y="1624914"/>
            <a:ext cx="1924392" cy="2651794"/>
          </a:xfrm>
          <a:prstGeom prst="rect">
            <a:avLst/>
          </a:prstGeom>
        </p:spPr>
      </p:pic>
    </p:spTree>
    <p:extLst>
      <p:ext uri="{BB962C8B-B14F-4D97-AF65-F5344CB8AC3E}">
        <p14:creationId xmlns:p14="http://schemas.microsoft.com/office/powerpoint/2010/main" val="46118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1025" y="577088"/>
            <a:ext cx="8911687" cy="1079590"/>
          </a:xfrm>
        </p:spPr>
        <p:txBody>
          <a:bodyPr>
            <a:noAutofit/>
          </a:bodyPr>
          <a:lstStyle/>
          <a:p>
            <a:r>
              <a:rPr lang="en-US" sz="4000" dirty="0">
                <a:latin typeface="Palatino Linotype" panose="02040502050505030304" pitchFamily="18" charset="0"/>
                <a:cs typeface="Calibri"/>
              </a:rPr>
              <a:t>EMPLOYEE SOCIAL MEDIA USE</a:t>
            </a:r>
          </a:p>
        </p:txBody>
      </p:sp>
      <p:sp>
        <p:nvSpPr>
          <p:cNvPr id="4" name="Content Placeholder 2"/>
          <p:cNvSpPr>
            <a:spLocks noGrp="1"/>
          </p:cNvSpPr>
          <p:nvPr>
            <p:ph idx="1"/>
          </p:nvPr>
        </p:nvSpPr>
        <p:spPr>
          <a:xfrm>
            <a:off x="1247888" y="1522141"/>
            <a:ext cx="10246794" cy="1425454"/>
          </a:xfrm>
        </p:spPr>
        <p:txBody>
          <a:bodyPr>
            <a:noAutofit/>
          </a:bodyPr>
          <a:lstStyle/>
          <a:p>
            <a:pPr marL="0" indent="0" algn="ctr">
              <a:lnSpc>
                <a:spcPct val="120000"/>
              </a:lnSpc>
              <a:buNone/>
            </a:pPr>
            <a:r>
              <a:rPr lang="en-US" sz="2400" dirty="0">
                <a:latin typeface="Palatino Linotype" panose="02040502050505030304" pitchFamily="18" charset="0"/>
                <a:cs typeface="Calibri"/>
              </a:rPr>
              <a:t>Can you take action against an employee who posts that he and his coworkers are “fed up” with their supervisor and the Company’s policies?</a:t>
            </a:r>
            <a:endParaRPr lang="en-US" sz="2400" b="1" dirty="0">
              <a:latin typeface="Palatino Linotype" panose="02040502050505030304" pitchFamily="18" charset="0"/>
              <a:cs typeface="Calibri"/>
            </a:endParaRPr>
          </a:p>
        </p:txBody>
      </p:sp>
      <p:pic>
        <p:nvPicPr>
          <p:cNvPr id="1638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4056" y="3630152"/>
            <a:ext cx="3924204" cy="258139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s-media-cache-ak0.pinimg.com/236x/bb/ac/1d/bbac1dee7f8c142af30136ed316e635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1025" y="2738566"/>
            <a:ext cx="3106609" cy="3883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245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816" y="408204"/>
            <a:ext cx="10196766" cy="1280890"/>
          </a:xfrm>
        </p:spPr>
        <p:txBody>
          <a:bodyPr>
            <a:noAutofit/>
          </a:bodyPr>
          <a:lstStyle/>
          <a:p>
            <a:r>
              <a:rPr lang="en-US" sz="4000" dirty="0">
                <a:latin typeface="Palatino Linotype" panose="02040502050505030304" pitchFamily="18" charset="0"/>
                <a:cs typeface="Calibri"/>
              </a:rPr>
              <a:t>TRIPLE PLAY SPORTS BAR AND GRILLE (2d Cir. 2015)</a:t>
            </a:r>
            <a:br>
              <a:rPr lang="en-US" sz="4000" dirty="0">
                <a:latin typeface="Palatino Linotype" panose="02040502050505030304" pitchFamily="18" charset="0"/>
                <a:cs typeface="Calibri"/>
              </a:rPr>
            </a:br>
            <a:r>
              <a:rPr lang="en-US" sz="4000" dirty="0">
                <a:latin typeface="Palatino Linotype" panose="02040502050505030304" pitchFamily="18" charset="0"/>
                <a:cs typeface="Calibri"/>
              </a:rPr>
              <a:t/>
            </a:r>
            <a:br>
              <a:rPr lang="en-US" sz="4000" dirty="0">
                <a:latin typeface="Palatino Linotype" panose="02040502050505030304" pitchFamily="18" charset="0"/>
                <a:cs typeface="Calibri"/>
              </a:rPr>
            </a:br>
            <a:endParaRPr lang="en-US" sz="4000" dirty="0">
              <a:latin typeface="Palatino Linotype" panose="02040502050505030304" pitchFamily="18" charset="0"/>
              <a:cs typeface="Calibri"/>
            </a:endParaRPr>
          </a:p>
        </p:txBody>
      </p:sp>
      <p:sp>
        <p:nvSpPr>
          <p:cNvPr id="4" name="Content Placeholder 2"/>
          <p:cNvSpPr>
            <a:spLocks noGrp="1"/>
          </p:cNvSpPr>
          <p:nvPr>
            <p:ph idx="1"/>
          </p:nvPr>
        </p:nvSpPr>
        <p:spPr>
          <a:xfrm>
            <a:off x="1994380" y="1839701"/>
            <a:ext cx="9637637" cy="4425835"/>
          </a:xfrm>
        </p:spPr>
        <p:txBody>
          <a:bodyPr>
            <a:noAutofit/>
          </a:bodyPr>
          <a:lstStyle/>
          <a:p>
            <a:pPr marL="0" indent="0">
              <a:buNone/>
            </a:pPr>
            <a:r>
              <a:rPr lang="en-US" sz="2400" dirty="0">
                <a:latin typeface="Palatino Linotype" panose="02040502050505030304" pitchFamily="18" charset="0"/>
                <a:cs typeface="Calibri"/>
              </a:rPr>
              <a:t>Former employee posted:</a:t>
            </a:r>
          </a:p>
          <a:p>
            <a:pPr marL="0" indent="0">
              <a:buNone/>
            </a:pPr>
            <a:r>
              <a:rPr lang="en-US" sz="2400" dirty="0">
                <a:latin typeface="Palatino Linotype" panose="02040502050505030304" pitchFamily="18" charset="0"/>
                <a:cs typeface="Calibri"/>
              </a:rPr>
              <a:t>     - employer “can’t even do the tax paperwork correctly!!! Now I OWE money . . . Wtf!!!”</a:t>
            </a:r>
          </a:p>
          <a:p>
            <a:r>
              <a:rPr lang="en-US" sz="2400" dirty="0">
                <a:latin typeface="Palatino Linotype" panose="02040502050505030304" pitchFamily="18" charset="0"/>
                <a:cs typeface="Calibri"/>
              </a:rPr>
              <a:t>Several other former employees also responded that they owe money, purportedly because of employer’s mistakes.</a:t>
            </a:r>
          </a:p>
          <a:p>
            <a:r>
              <a:rPr lang="en-US" sz="2400" dirty="0">
                <a:latin typeface="Palatino Linotype" panose="02040502050505030304" pitchFamily="18" charset="0"/>
                <a:cs typeface="Calibri"/>
              </a:rPr>
              <a:t>Current employee “liked” original comment and was fired for disloyal conduct.</a:t>
            </a:r>
          </a:p>
          <a:p>
            <a:r>
              <a:rPr lang="en-US" sz="2400" dirty="0">
                <a:latin typeface="Palatino Linotype" panose="02040502050505030304" pitchFamily="18" charset="0"/>
                <a:cs typeface="Calibri"/>
              </a:rPr>
              <a:t>NLRB found that pressing “like” on Facebook was protected activity under the NLRA.</a:t>
            </a:r>
            <a:endParaRPr lang="en-US" sz="2400" b="1" dirty="0">
              <a:latin typeface="Palatino Linotype" panose="02040502050505030304" pitchFamily="18" charset="0"/>
              <a:cs typeface="Calibri"/>
            </a:endParaRPr>
          </a:p>
        </p:txBody>
      </p:sp>
    </p:spTree>
    <p:extLst>
      <p:ext uri="{BB962C8B-B14F-4D97-AF65-F5344CB8AC3E}">
        <p14:creationId xmlns:p14="http://schemas.microsoft.com/office/powerpoint/2010/main" val="967787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Palatino Linotype" panose="02040502050505030304" pitchFamily="18" charset="0"/>
              </a:rPr>
              <a:t>AGENDA</a:t>
            </a:r>
          </a:p>
        </p:txBody>
      </p:sp>
      <p:sp>
        <p:nvSpPr>
          <p:cNvPr id="3" name="Content Placeholder 2"/>
          <p:cNvSpPr>
            <a:spLocks noGrp="1"/>
          </p:cNvSpPr>
          <p:nvPr>
            <p:ph idx="1"/>
          </p:nvPr>
        </p:nvSpPr>
        <p:spPr>
          <a:xfrm>
            <a:off x="1690646" y="2094945"/>
            <a:ext cx="8915400" cy="3777622"/>
          </a:xfrm>
        </p:spPr>
        <p:txBody>
          <a:bodyPr>
            <a:normAutofit/>
          </a:bodyPr>
          <a:lstStyle/>
          <a:p>
            <a:pPr marL="0" indent="0">
              <a:buNone/>
            </a:pPr>
            <a:r>
              <a:rPr lang="en-US" sz="2400" dirty="0">
                <a:latin typeface="Palatino Linotype" panose="02040502050505030304" pitchFamily="18" charset="0"/>
              </a:rPr>
              <a:t>1) Social Media Today </a:t>
            </a:r>
          </a:p>
          <a:p>
            <a:pPr marL="0" indent="0">
              <a:buNone/>
            </a:pPr>
            <a:r>
              <a:rPr lang="en-US" sz="2400" dirty="0">
                <a:latin typeface="Palatino Linotype" panose="02040502050505030304" pitchFamily="18" charset="0"/>
              </a:rPr>
              <a:t>2) Privacy Rights Law</a:t>
            </a:r>
          </a:p>
          <a:p>
            <a:pPr marL="0" indent="0">
              <a:buNone/>
            </a:pPr>
            <a:r>
              <a:rPr lang="en-US" sz="2400" dirty="0">
                <a:latin typeface="Palatino Linotype" panose="02040502050505030304" pitchFamily="18" charset="0"/>
              </a:rPr>
              <a:t>3) Surveillance and Censorship 	</a:t>
            </a:r>
          </a:p>
          <a:p>
            <a:pPr lvl="1"/>
            <a:r>
              <a:rPr lang="en-US" sz="2400" dirty="0">
                <a:latin typeface="Palatino Linotype" panose="02040502050505030304" pitchFamily="18" charset="0"/>
              </a:rPr>
              <a:t>“Big Brother” from </a:t>
            </a:r>
            <a:r>
              <a:rPr lang="en-US" sz="2400" i="1" dirty="0">
                <a:latin typeface="Palatino Linotype" panose="02040502050505030304" pitchFamily="18" charset="0"/>
              </a:rPr>
              <a:t>1984 </a:t>
            </a:r>
            <a:r>
              <a:rPr lang="en-US" sz="2400" dirty="0">
                <a:latin typeface="Palatino Linotype" panose="02040502050505030304" pitchFamily="18" charset="0"/>
              </a:rPr>
              <a:t>by </a:t>
            </a:r>
          </a:p>
          <a:p>
            <a:pPr marL="457200" lvl="1" indent="0">
              <a:buNone/>
            </a:pPr>
            <a:r>
              <a:rPr lang="en-US" sz="2400" dirty="0">
                <a:latin typeface="Palatino Linotype" panose="02040502050505030304" pitchFamily="18" charset="0"/>
              </a:rPr>
              <a:t>George Orwell</a:t>
            </a:r>
          </a:p>
          <a:p>
            <a:pPr lvl="1"/>
            <a:r>
              <a:rPr lang="en-US" sz="2400" dirty="0">
                <a:latin typeface="Palatino Linotype" panose="02040502050505030304" pitchFamily="18" charset="0"/>
              </a:rPr>
              <a:t>China as “biggest brother of them all.” </a:t>
            </a:r>
            <a:endParaRPr lang="en-US" sz="2200" dirty="0">
              <a:latin typeface="Palatino Linotype" panose="02040502050505030304" pitchFamily="18" charset="0"/>
            </a:endParaRPr>
          </a:p>
          <a:p>
            <a:pPr lvl="1"/>
            <a:endParaRPr lang="en-US" sz="2200" dirty="0">
              <a:latin typeface="Palatino Linotype" panose="02040502050505030304" pitchFamily="18" charset="0"/>
            </a:endParaRPr>
          </a:p>
          <a:p>
            <a:pPr lvl="1"/>
            <a:endParaRPr lang="en-US" sz="2200" dirty="0">
              <a:latin typeface="Palatino Linotype" panose="02040502050505030304" pitchFamily="18" charset="0"/>
            </a:endParaRPr>
          </a:p>
          <a:p>
            <a:pPr lvl="1"/>
            <a:endParaRPr lang="en-US" sz="2200" dirty="0">
              <a:latin typeface="Palatino Linotype" panose="02040502050505030304" pitchFamily="18" charset="0"/>
            </a:endParaRPr>
          </a:p>
        </p:txBody>
      </p:sp>
      <p:pic>
        <p:nvPicPr>
          <p:cNvPr id="5" name="Picture 4">
            <a:extLst>
              <a:ext uri="{FF2B5EF4-FFF2-40B4-BE49-F238E27FC236}">
                <a16:creationId xmlns="" xmlns:a16="http://schemas.microsoft.com/office/drawing/2014/main" id="{9D1757A7-0DCF-2B44-B5EE-3FC56121C793}"/>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6975005" y="951470"/>
            <a:ext cx="3877016" cy="2903838"/>
          </a:xfrm>
          <a:prstGeom prst="rect">
            <a:avLst/>
          </a:prstGeom>
        </p:spPr>
      </p:pic>
    </p:spTree>
    <p:extLst>
      <p:ext uri="{BB962C8B-B14F-4D97-AF65-F5344CB8AC3E}">
        <p14:creationId xmlns:p14="http://schemas.microsoft.com/office/powerpoint/2010/main" val="2167144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0948" y="580825"/>
            <a:ext cx="10047799" cy="817669"/>
          </a:xfrm>
        </p:spPr>
        <p:txBody>
          <a:bodyPr>
            <a:noAutofit/>
          </a:bodyPr>
          <a:lstStyle/>
          <a:p>
            <a:r>
              <a:rPr lang="en-US" sz="4000" dirty="0">
                <a:latin typeface="Palatino Linotype" panose="02040502050505030304" pitchFamily="18" charset="0"/>
                <a:cs typeface="Calibri"/>
              </a:rPr>
              <a:t>TRIPLE PLAY TAKEAWAYS</a:t>
            </a:r>
            <a:br>
              <a:rPr lang="en-US" sz="4000" dirty="0">
                <a:latin typeface="Palatino Linotype" panose="02040502050505030304" pitchFamily="18" charset="0"/>
                <a:cs typeface="Calibri"/>
              </a:rPr>
            </a:br>
            <a:endParaRPr lang="en-US" sz="4000" dirty="0">
              <a:latin typeface="Palatino Linotype" panose="02040502050505030304" pitchFamily="18" charset="0"/>
              <a:cs typeface="Calibri"/>
            </a:endParaRPr>
          </a:p>
        </p:txBody>
      </p:sp>
      <p:sp>
        <p:nvSpPr>
          <p:cNvPr id="4" name="Content Placeholder 2"/>
          <p:cNvSpPr>
            <a:spLocks noGrp="1"/>
          </p:cNvSpPr>
          <p:nvPr>
            <p:ph idx="1"/>
          </p:nvPr>
        </p:nvSpPr>
        <p:spPr>
          <a:xfrm>
            <a:off x="1961779" y="1398494"/>
            <a:ext cx="9886135" cy="4559632"/>
          </a:xfrm>
        </p:spPr>
        <p:txBody>
          <a:bodyPr>
            <a:noAutofit/>
          </a:bodyPr>
          <a:lstStyle/>
          <a:p>
            <a:pPr>
              <a:lnSpc>
                <a:spcPct val="150000"/>
              </a:lnSpc>
            </a:pPr>
            <a:r>
              <a:rPr lang="en-US" sz="2400" dirty="0">
                <a:latin typeface="Palatino Linotype" panose="02040502050505030304" pitchFamily="18" charset="0"/>
                <a:cs typeface="Calibri"/>
              </a:rPr>
              <a:t>An employee’s negative comment online may not constitute disloyalty, especially if there is no mention of the employer’s products or services.</a:t>
            </a:r>
          </a:p>
          <a:p>
            <a:pPr>
              <a:lnSpc>
                <a:spcPct val="150000"/>
              </a:lnSpc>
            </a:pPr>
            <a:r>
              <a:rPr lang="en-US" sz="2400" dirty="0">
                <a:latin typeface="Palatino Linotype" panose="02040502050505030304" pitchFamily="18" charset="0"/>
                <a:cs typeface="Calibri"/>
              </a:rPr>
              <a:t>While an obscene comment made in the physical presence of customers may cause an employee to lose her NLRA protections, a similar comment made on social media may remain protected, even if customers view the social media comment.</a:t>
            </a:r>
          </a:p>
          <a:p>
            <a:pPr>
              <a:lnSpc>
                <a:spcPct val="150000"/>
              </a:lnSpc>
            </a:pPr>
            <a:r>
              <a:rPr lang="en-US" sz="2400" dirty="0">
                <a:latin typeface="Palatino Linotype" panose="02040502050505030304" pitchFamily="18" charset="0"/>
                <a:cs typeface="Calibri"/>
              </a:rPr>
              <a:t>Employers should continue exercising caution to avoid drafting overly broad social media policies.</a:t>
            </a:r>
            <a:endParaRPr lang="en-US" sz="2400" b="1" dirty="0">
              <a:latin typeface="Palatino Linotype" panose="02040502050505030304" pitchFamily="18" charset="0"/>
              <a:cs typeface="Calibri"/>
            </a:endParaRPr>
          </a:p>
        </p:txBody>
      </p:sp>
    </p:spTree>
    <p:extLst>
      <p:ext uri="{BB962C8B-B14F-4D97-AF65-F5344CB8AC3E}">
        <p14:creationId xmlns:p14="http://schemas.microsoft.com/office/powerpoint/2010/main" val="194564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0948" y="633989"/>
            <a:ext cx="10047799" cy="1280890"/>
          </a:xfrm>
        </p:spPr>
        <p:txBody>
          <a:bodyPr>
            <a:noAutofit/>
          </a:bodyPr>
          <a:lstStyle/>
          <a:p>
            <a:r>
              <a:rPr lang="en-US" sz="4000" dirty="0">
                <a:latin typeface="Palatino Linotype" panose="02040502050505030304" pitchFamily="18" charset="0"/>
                <a:cs typeface="Calibri"/>
              </a:rPr>
              <a:t>FEDERAL TRADE </a:t>
            </a:r>
            <a:r>
              <a:rPr lang="en-US" sz="4000" dirty="0" smtClean="0">
                <a:latin typeface="Palatino Linotype" panose="02040502050505030304" pitchFamily="18" charset="0"/>
                <a:cs typeface="Calibri"/>
              </a:rPr>
              <a:t>COMMISSION </a:t>
            </a:r>
            <a:r>
              <a:rPr lang="en-US" sz="4000" dirty="0">
                <a:latin typeface="Palatino Linotype" panose="02040502050505030304" pitchFamily="18" charset="0"/>
                <a:cs typeface="Calibri"/>
              </a:rPr>
              <a:t>(“FTC”) </a:t>
            </a:r>
          </a:p>
        </p:txBody>
      </p:sp>
      <p:sp>
        <p:nvSpPr>
          <p:cNvPr id="4" name="Content Placeholder 2"/>
          <p:cNvSpPr>
            <a:spLocks noGrp="1"/>
          </p:cNvSpPr>
          <p:nvPr>
            <p:ph idx="1"/>
          </p:nvPr>
        </p:nvSpPr>
        <p:spPr>
          <a:xfrm>
            <a:off x="1880948" y="1830108"/>
            <a:ext cx="7027921" cy="4699784"/>
          </a:xfrm>
        </p:spPr>
        <p:txBody>
          <a:bodyPr>
            <a:noAutofit/>
          </a:bodyPr>
          <a:lstStyle/>
          <a:p>
            <a:pPr>
              <a:lnSpc>
                <a:spcPct val="150000"/>
              </a:lnSpc>
            </a:pPr>
            <a:r>
              <a:rPr lang="en-US" sz="2400" dirty="0">
                <a:latin typeface="Palatino Linotype" panose="02040502050505030304" pitchFamily="18" charset="0"/>
                <a:cs typeface="Calibri"/>
              </a:rPr>
              <a:t>In 2009, the FTC updated its Guides Concerning the Use of Endorsements and Testimonials in Advertising.</a:t>
            </a:r>
          </a:p>
          <a:p>
            <a:pPr>
              <a:lnSpc>
                <a:spcPct val="150000"/>
              </a:lnSpc>
            </a:pPr>
            <a:r>
              <a:rPr lang="en-US" sz="2400" dirty="0">
                <a:latin typeface="Palatino Linotype" panose="02040502050505030304" pitchFamily="18" charset="0"/>
                <a:cs typeface="Calibri"/>
              </a:rPr>
              <a:t>FTC released updated Dot Com disclosures in 2013.</a:t>
            </a:r>
          </a:p>
          <a:p>
            <a:pPr>
              <a:lnSpc>
                <a:spcPct val="150000"/>
              </a:lnSpc>
            </a:pPr>
            <a:r>
              <a:rPr lang="en-US" sz="2400" dirty="0">
                <a:latin typeface="Palatino Linotype" panose="02040502050505030304" pitchFamily="18" charset="0"/>
                <a:cs typeface="Calibri"/>
              </a:rPr>
              <a:t>Employers may find themselves facing an FTC enforcement action based on their employee’s online activities.</a:t>
            </a:r>
            <a:endParaRPr lang="en-US" sz="2400" b="1" dirty="0">
              <a:latin typeface="Palatino Linotype" panose="02040502050505030304" pitchFamily="18" charset="0"/>
              <a:cs typeface="Calibri"/>
            </a:endParaRPr>
          </a:p>
        </p:txBody>
      </p:sp>
      <p:pic>
        <p:nvPicPr>
          <p:cNvPr id="18436" name="Picture 4" descr="Image result for ft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73891" y="2570206"/>
            <a:ext cx="2850175" cy="285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216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0948" y="622661"/>
            <a:ext cx="10047799" cy="1280890"/>
          </a:xfrm>
        </p:spPr>
        <p:txBody>
          <a:bodyPr>
            <a:noAutofit/>
          </a:bodyPr>
          <a:lstStyle/>
          <a:p>
            <a:r>
              <a:rPr lang="en-US" sz="4000" dirty="0">
                <a:latin typeface="Palatino Linotype" panose="02040502050505030304" pitchFamily="18" charset="0"/>
                <a:cs typeface="Calibri"/>
              </a:rPr>
              <a:t>FEDERAL TRADE COMISSION REGULATIONS</a:t>
            </a:r>
            <a:br>
              <a:rPr lang="en-US" sz="4000" dirty="0">
                <a:latin typeface="Palatino Linotype" panose="02040502050505030304" pitchFamily="18" charset="0"/>
                <a:cs typeface="Calibri"/>
              </a:rPr>
            </a:br>
            <a:endParaRPr lang="en-US" sz="4000" dirty="0">
              <a:latin typeface="Palatino Linotype" panose="02040502050505030304" pitchFamily="18" charset="0"/>
              <a:cs typeface="Calibri"/>
            </a:endParaRPr>
          </a:p>
        </p:txBody>
      </p:sp>
      <p:sp>
        <p:nvSpPr>
          <p:cNvPr id="4" name="Content Placeholder 2"/>
          <p:cNvSpPr>
            <a:spLocks noGrp="1"/>
          </p:cNvSpPr>
          <p:nvPr>
            <p:ph idx="1"/>
          </p:nvPr>
        </p:nvSpPr>
        <p:spPr>
          <a:xfrm>
            <a:off x="1961779" y="1903551"/>
            <a:ext cx="9886135" cy="4559632"/>
          </a:xfrm>
        </p:spPr>
        <p:txBody>
          <a:bodyPr>
            <a:noAutofit/>
          </a:bodyPr>
          <a:lstStyle/>
          <a:p>
            <a:pPr>
              <a:lnSpc>
                <a:spcPct val="200000"/>
              </a:lnSpc>
            </a:pPr>
            <a:r>
              <a:rPr lang="en-US" sz="2400" dirty="0">
                <a:latin typeface="Palatino Linotype" panose="02040502050505030304" pitchFamily="18" charset="0"/>
                <a:cs typeface="Calibri"/>
              </a:rPr>
              <a:t>Disclosure must be clear and conspicuous.</a:t>
            </a:r>
          </a:p>
          <a:p>
            <a:pPr>
              <a:lnSpc>
                <a:spcPct val="200000"/>
              </a:lnSpc>
            </a:pPr>
            <a:r>
              <a:rPr lang="en-US" sz="2400" dirty="0">
                <a:latin typeface="Palatino Linotype" panose="02040502050505030304" pitchFamily="18" charset="0"/>
                <a:cs typeface="Calibri"/>
              </a:rPr>
              <a:t>Disclosure must be of typical results.</a:t>
            </a:r>
          </a:p>
          <a:p>
            <a:pPr>
              <a:lnSpc>
                <a:spcPct val="200000"/>
              </a:lnSpc>
            </a:pPr>
            <a:r>
              <a:rPr lang="en-US" sz="2400" dirty="0">
                <a:latin typeface="Palatino Linotype" panose="02040502050505030304" pitchFamily="18" charset="0"/>
                <a:cs typeface="Calibri"/>
              </a:rPr>
              <a:t>Employees must disclose clear connection.</a:t>
            </a:r>
          </a:p>
          <a:p>
            <a:pPr>
              <a:lnSpc>
                <a:spcPct val="200000"/>
              </a:lnSpc>
            </a:pPr>
            <a:r>
              <a:rPr lang="en-US" sz="2400" dirty="0">
                <a:latin typeface="Palatino Linotype" panose="02040502050505030304" pitchFamily="18" charset="0"/>
                <a:cs typeface="Calibri"/>
              </a:rPr>
              <a:t> When do “endorsements” by employees become deceptive?</a:t>
            </a:r>
            <a:r>
              <a:rPr lang="en-US" sz="2400" b="1" dirty="0">
                <a:latin typeface="Palatino Linotype" panose="02040502050505030304" pitchFamily="18" charset="0"/>
                <a:cs typeface="Calibri"/>
              </a:rPr>
              <a:t> </a:t>
            </a:r>
          </a:p>
        </p:txBody>
      </p:sp>
    </p:spTree>
    <p:extLst>
      <p:ext uri="{BB962C8B-B14F-4D97-AF65-F5344CB8AC3E}">
        <p14:creationId xmlns:p14="http://schemas.microsoft.com/office/powerpoint/2010/main" val="16812341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815088" y="1675353"/>
            <a:ext cx="9243077" cy="4202435"/>
          </a:xfrm>
        </p:spPr>
        <p:txBody>
          <a:bodyPr>
            <a:noAutofit/>
          </a:bodyPr>
          <a:lstStyle/>
          <a:p>
            <a:pPr marL="0" indent="0" algn="ctr">
              <a:lnSpc>
                <a:spcPct val="130000"/>
              </a:lnSpc>
              <a:buNone/>
            </a:pPr>
            <a:r>
              <a:rPr lang="en-US" sz="2400" dirty="0">
                <a:latin typeface="Palatino Linotype" panose="02040502050505030304" pitchFamily="18" charset="0"/>
                <a:cs typeface="Calibri"/>
              </a:rPr>
              <a:t>Can posting on social media constitute solicitation of customers or employers in violation of an individual’s non-solicitation agreement with a former employer?</a:t>
            </a:r>
            <a:endParaRPr lang="en-US" sz="2400" b="1" dirty="0">
              <a:latin typeface="Palatino Linotype" panose="02040502050505030304" pitchFamily="18" charset="0"/>
              <a:cs typeface="Calibri"/>
            </a:endParaRPr>
          </a:p>
        </p:txBody>
      </p:sp>
      <p:sp>
        <p:nvSpPr>
          <p:cNvPr id="3" name="Title 1"/>
          <p:cNvSpPr>
            <a:spLocks noGrp="1"/>
          </p:cNvSpPr>
          <p:nvPr>
            <p:ph type="title"/>
          </p:nvPr>
        </p:nvSpPr>
        <p:spPr>
          <a:xfrm>
            <a:off x="1792162" y="634535"/>
            <a:ext cx="10518588" cy="1280890"/>
          </a:xfrm>
        </p:spPr>
        <p:txBody>
          <a:bodyPr>
            <a:noAutofit/>
          </a:bodyPr>
          <a:lstStyle/>
          <a:p>
            <a:r>
              <a:rPr lang="en-US" sz="4000" dirty="0">
                <a:latin typeface="Palatino Linotype" panose="02040502050505030304" pitchFamily="18" charset="0"/>
                <a:cs typeface="Calibri"/>
              </a:rPr>
              <a:t>SOCIAL MEDIA SOLICITATIONS</a:t>
            </a:r>
          </a:p>
        </p:txBody>
      </p:sp>
      <p:pic>
        <p:nvPicPr>
          <p:cNvPr id="2253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9189" y="3214826"/>
            <a:ext cx="5869460" cy="3269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703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3412" y="409836"/>
            <a:ext cx="10518588" cy="1280890"/>
          </a:xfrm>
        </p:spPr>
        <p:txBody>
          <a:bodyPr>
            <a:noAutofit/>
          </a:bodyPr>
          <a:lstStyle/>
          <a:p>
            <a:r>
              <a:rPr lang="en-US" sz="4000" i="1" dirty="0">
                <a:latin typeface="Palatino Linotype" panose="02040502050505030304" pitchFamily="18" charset="0"/>
                <a:cs typeface="Calibri"/>
              </a:rPr>
              <a:t>CORPORATE TECHS., INC. V. HARNETT (1</a:t>
            </a:r>
            <a:r>
              <a:rPr lang="en-US" sz="4000" i="1" baseline="30000" dirty="0">
                <a:latin typeface="Palatino Linotype" panose="02040502050505030304" pitchFamily="18" charset="0"/>
                <a:cs typeface="Calibri"/>
              </a:rPr>
              <a:t>st</a:t>
            </a:r>
            <a:r>
              <a:rPr lang="en-US" sz="4000" i="1" dirty="0">
                <a:latin typeface="Palatino Linotype" panose="02040502050505030304" pitchFamily="18" charset="0"/>
                <a:cs typeface="Calibri"/>
              </a:rPr>
              <a:t> Cir. 2013)</a:t>
            </a:r>
          </a:p>
        </p:txBody>
      </p:sp>
      <p:sp>
        <p:nvSpPr>
          <p:cNvPr id="4" name="Content Placeholder 2"/>
          <p:cNvSpPr>
            <a:spLocks noGrp="1"/>
          </p:cNvSpPr>
          <p:nvPr>
            <p:ph idx="1"/>
          </p:nvPr>
        </p:nvSpPr>
        <p:spPr>
          <a:xfrm>
            <a:off x="1430768" y="1690726"/>
            <a:ext cx="10133704" cy="4559632"/>
          </a:xfrm>
        </p:spPr>
        <p:txBody>
          <a:bodyPr>
            <a:noAutofit/>
          </a:bodyPr>
          <a:lstStyle/>
          <a:p>
            <a:pPr>
              <a:lnSpc>
                <a:spcPct val="130000"/>
              </a:lnSpc>
            </a:pPr>
            <a:r>
              <a:rPr lang="en-US" sz="2400" dirty="0">
                <a:latin typeface="Palatino Linotype" panose="02040502050505030304" pitchFamily="18" charset="0"/>
                <a:cs typeface="Calibri"/>
              </a:rPr>
              <a:t>Employment Agreement prevented employee “‘soliciting, diverting or enticing away” existing [CTI] customers or business’. </a:t>
            </a:r>
          </a:p>
          <a:p>
            <a:pPr>
              <a:lnSpc>
                <a:spcPct val="130000"/>
              </a:lnSpc>
            </a:pPr>
            <a:r>
              <a:rPr lang="en-US" sz="2400" dirty="0">
                <a:latin typeface="Palatino Linotype" panose="02040502050505030304" pitchFamily="18" charset="0"/>
                <a:cs typeface="Calibri"/>
              </a:rPr>
              <a:t>Employee left after a year and sent out a blast email that announced his new place of employment to a targeted list of recipients, 40% of whom were (or had been) Corporate Tech customers.</a:t>
            </a:r>
          </a:p>
          <a:p>
            <a:pPr>
              <a:lnSpc>
                <a:spcPct val="130000"/>
              </a:lnSpc>
            </a:pPr>
            <a:r>
              <a:rPr lang="en-US" sz="2400" dirty="0">
                <a:latin typeface="Palatino Linotype" panose="02040502050505030304" pitchFamily="18" charset="0"/>
                <a:cs typeface="Calibri"/>
              </a:rPr>
              <a:t>Employee had numerous interactions with customers after initial contact.</a:t>
            </a:r>
          </a:p>
          <a:p>
            <a:pPr>
              <a:lnSpc>
                <a:spcPct val="130000"/>
              </a:lnSpc>
            </a:pPr>
            <a:r>
              <a:rPr lang="en-US" sz="2400" dirty="0">
                <a:latin typeface="Palatino Linotype" panose="02040502050505030304" pitchFamily="18" charset="0"/>
                <a:cs typeface="Calibri"/>
              </a:rPr>
              <a:t>Employee violated the Agreement because Employee’s conduct could be construed as “enticing” customers away from Corporate Tech.</a:t>
            </a:r>
            <a:endParaRPr lang="en-US" sz="2400" b="1" dirty="0">
              <a:latin typeface="Palatino Linotype" panose="02040502050505030304" pitchFamily="18" charset="0"/>
              <a:cs typeface="Calibri"/>
            </a:endParaRPr>
          </a:p>
        </p:txBody>
      </p:sp>
    </p:spTree>
    <p:extLst>
      <p:ext uri="{BB962C8B-B14F-4D97-AF65-F5344CB8AC3E}">
        <p14:creationId xmlns:p14="http://schemas.microsoft.com/office/powerpoint/2010/main" val="163401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0123" y="308919"/>
            <a:ext cx="8747310" cy="1199366"/>
          </a:xfrm>
        </p:spPr>
        <p:txBody>
          <a:bodyPr>
            <a:noAutofit/>
          </a:bodyPr>
          <a:lstStyle/>
          <a:p>
            <a:r>
              <a:rPr lang="en-US" sz="4000" dirty="0">
                <a:latin typeface="Palatino Linotype" panose="02040502050505030304" pitchFamily="18" charset="0"/>
              </a:rPr>
              <a:t>NOVARTIS (ALCON) BUSINESS USE POLICY</a:t>
            </a:r>
          </a:p>
        </p:txBody>
      </p:sp>
      <p:sp>
        <p:nvSpPr>
          <p:cNvPr id="3" name="Content Placeholder 2"/>
          <p:cNvSpPr>
            <a:spLocks noGrp="1"/>
          </p:cNvSpPr>
          <p:nvPr>
            <p:ph idx="1"/>
          </p:nvPr>
        </p:nvSpPr>
        <p:spPr>
          <a:xfrm>
            <a:off x="1872033" y="1733205"/>
            <a:ext cx="8915400" cy="3777622"/>
          </a:xfrm>
        </p:spPr>
        <p:txBody>
          <a:bodyPr>
            <a:normAutofit/>
          </a:bodyPr>
          <a:lstStyle/>
          <a:p>
            <a:r>
              <a:rPr lang="en-US" sz="2400" dirty="0">
                <a:latin typeface="Palatino Linotype" panose="02040502050505030304" pitchFamily="18" charset="0"/>
              </a:rPr>
              <a:t>Opening Novartis accounts on Facebook, Twitter, YouTube or any 3</a:t>
            </a:r>
            <a:r>
              <a:rPr lang="en-US" sz="2400" baseline="30000" dirty="0">
                <a:latin typeface="Palatino Linotype" panose="02040502050505030304" pitchFamily="18" charset="0"/>
              </a:rPr>
              <a:t>rd</a:t>
            </a:r>
            <a:r>
              <a:rPr lang="en-US" sz="2400" dirty="0">
                <a:latin typeface="Palatino Linotype" panose="02040502050505030304" pitchFamily="18" charset="0"/>
              </a:rPr>
              <a:t> party platform.</a:t>
            </a:r>
          </a:p>
          <a:p>
            <a:pPr lvl="1"/>
            <a:r>
              <a:rPr lang="en-US" sz="2400" dirty="0" err="1">
                <a:latin typeface="Palatino Linotype" panose="02040502050505030304" pitchFamily="18" charset="0"/>
              </a:rPr>
              <a:t>Youtube</a:t>
            </a:r>
            <a:r>
              <a:rPr lang="en-US" sz="2400" dirty="0">
                <a:latin typeface="Palatino Linotype" panose="02040502050505030304" pitchFamily="18" charset="0"/>
              </a:rPr>
              <a:t>, Twitter, Facebook</a:t>
            </a:r>
          </a:p>
          <a:p>
            <a:r>
              <a:rPr lang="en-US" sz="2400" dirty="0">
                <a:latin typeface="Palatino Linotype" panose="02040502050505030304" pitchFamily="18" charset="0"/>
              </a:rPr>
              <a:t>Posting of content on a Novartis controlled Social Media platform</a:t>
            </a:r>
          </a:p>
          <a:p>
            <a:pPr lvl="1"/>
            <a:r>
              <a:rPr lang="en-US" sz="2400" dirty="0">
                <a:latin typeface="Palatino Linotype" panose="02040502050505030304" pitchFamily="18" charset="0"/>
              </a:rPr>
              <a:t> Comments?</a:t>
            </a:r>
          </a:p>
          <a:p>
            <a:r>
              <a:rPr lang="en-US" sz="2400" dirty="0">
                <a:latin typeface="Palatino Linotype" panose="02040502050505030304" pitchFamily="18" charset="0"/>
              </a:rPr>
              <a:t>Any media  allowing engagement and interaction with Novartis content.</a:t>
            </a:r>
          </a:p>
          <a:p>
            <a:endParaRPr lang="en-US" sz="2400" dirty="0">
              <a:latin typeface="Palatino Linotype" panose="02040502050505030304" pitchFamily="18" charset="0"/>
            </a:endParaRPr>
          </a:p>
        </p:txBody>
      </p:sp>
      <p:pic>
        <p:nvPicPr>
          <p:cNvPr id="2457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3351" y="5626421"/>
            <a:ext cx="3744082" cy="7523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C55CD19D-DCD0-5346-9E55-FD134CDCD5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4356" y="5336146"/>
            <a:ext cx="2049506" cy="1159885"/>
          </a:xfrm>
          <a:prstGeom prst="rect">
            <a:avLst/>
          </a:prstGeom>
        </p:spPr>
      </p:pic>
    </p:spTree>
    <p:extLst>
      <p:ext uri="{BB962C8B-B14F-4D97-AF65-F5344CB8AC3E}">
        <p14:creationId xmlns:p14="http://schemas.microsoft.com/office/powerpoint/2010/main" val="21464987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6222" y="420782"/>
            <a:ext cx="10970936" cy="1280890"/>
          </a:xfrm>
        </p:spPr>
        <p:txBody>
          <a:bodyPr>
            <a:noAutofit/>
          </a:bodyPr>
          <a:lstStyle/>
          <a:p>
            <a:r>
              <a:rPr lang="en-US" sz="4000" dirty="0">
                <a:latin typeface="Palatino Linotype" panose="02040502050505030304" pitchFamily="18" charset="0"/>
                <a:cs typeface="Calibri"/>
              </a:rPr>
              <a:t>SOCIAL SECURITY - PERSONAL USE POLICY </a:t>
            </a:r>
          </a:p>
        </p:txBody>
      </p:sp>
      <p:sp>
        <p:nvSpPr>
          <p:cNvPr id="3" name="Content Placeholder 2"/>
          <p:cNvSpPr>
            <a:spLocks noGrp="1"/>
          </p:cNvSpPr>
          <p:nvPr>
            <p:ph idx="1"/>
          </p:nvPr>
        </p:nvSpPr>
        <p:spPr>
          <a:xfrm>
            <a:off x="1151068" y="1701672"/>
            <a:ext cx="10365420" cy="4102672"/>
          </a:xfrm>
        </p:spPr>
        <p:txBody>
          <a:bodyPr>
            <a:noAutofit/>
          </a:bodyPr>
          <a:lstStyle/>
          <a:p>
            <a:r>
              <a:rPr lang="en-US" sz="2400" dirty="0">
                <a:latin typeface="Palatino Linotype" panose="02040502050505030304" pitchFamily="18" charset="0"/>
              </a:rPr>
              <a:t>No SMA where you are SSA representative</a:t>
            </a:r>
          </a:p>
          <a:p>
            <a:r>
              <a:rPr lang="en-US" sz="2400" dirty="0">
                <a:latin typeface="Palatino Linotype" panose="02040502050505030304" pitchFamily="18" charset="0"/>
              </a:rPr>
              <a:t>Be careful to ever identify yourself  as SSA employee.</a:t>
            </a:r>
          </a:p>
          <a:p>
            <a:r>
              <a:rPr lang="en-US" sz="2400" dirty="0">
                <a:latin typeface="Palatino Linotype" panose="02040502050505030304" pitchFamily="18" charset="0"/>
              </a:rPr>
              <a:t>Never respond to comments of SSA website.</a:t>
            </a:r>
          </a:p>
          <a:p>
            <a:r>
              <a:rPr lang="en-US" sz="2400" dirty="0">
                <a:latin typeface="Palatino Linotype" panose="02040502050505030304" pitchFamily="18" charset="0"/>
              </a:rPr>
              <a:t>Never comment to any comments or questions  on any SMA, even if trying to help. Never secure.</a:t>
            </a:r>
          </a:p>
          <a:p>
            <a:r>
              <a:rPr lang="en-US" sz="2400" dirty="0">
                <a:latin typeface="Palatino Linotype" panose="02040502050505030304" pitchFamily="18" charset="0"/>
              </a:rPr>
              <a:t>If ever refer to any SSA matter after have identified yourself as employee, state “Any views I express here are my own and do not reflect policies or views, or position of SSA.” Never use SSA email, address on SMA. </a:t>
            </a:r>
          </a:p>
          <a:p>
            <a:r>
              <a:rPr lang="en-US" sz="2400" b="1" dirty="0">
                <a:latin typeface="Palatino Linotype" panose="02040502050505030304" pitchFamily="18" charset="0"/>
              </a:rPr>
              <a:t>No release of PII (personally identifiable information) of claimants</a:t>
            </a:r>
          </a:p>
          <a:p>
            <a:r>
              <a:rPr lang="en-US" sz="2400" dirty="0">
                <a:latin typeface="Palatino Linotype" panose="02040502050505030304" pitchFamily="18" charset="0"/>
              </a:rPr>
              <a:t>Hatch Act restriction on federal employee political/fundraising activities</a:t>
            </a:r>
          </a:p>
        </p:txBody>
      </p:sp>
    </p:spTree>
    <p:extLst>
      <p:ext uri="{BB962C8B-B14F-4D97-AF65-F5344CB8AC3E}">
        <p14:creationId xmlns:p14="http://schemas.microsoft.com/office/powerpoint/2010/main" val="24835035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EB0A27-423F-9D41-A039-00061679E44F}"/>
              </a:ext>
            </a:extLst>
          </p:cNvPr>
          <p:cNvSpPr>
            <a:spLocks noGrp="1"/>
          </p:cNvSpPr>
          <p:nvPr>
            <p:ph type="title"/>
          </p:nvPr>
        </p:nvSpPr>
        <p:spPr>
          <a:xfrm>
            <a:off x="1592132" y="613352"/>
            <a:ext cx="10321271" cy="1280890"/>
          </a:xfrm>
        </p:spPr>
        <p:txBody>
          <a:bodyPr>
            <a:noAutofit/>
          </a:bodyPr>
          <a:lstStyle/>
          <a:p>
            <a:r>
              <a:rPr lang="en-US" sz="4000" dirty="0">
                <a:latin typeface="Palatino Linotype" panose="02040502050505030304" pitchFamily="18" charset="0"/>
              </a:rPr>
              <a:t>FAMOUS NON-EMPLOYMENT CASE</a:t>
            </a:r>
          </a:p>
        </p:txBody>
      </p:sp>
      <p:sp>
        <p:nvSpPr>
          <p:cNvPr id="3" name="Content Placeholder 2">
            <a:extLst>
              <a:ext uri="{FF2B5EF4-FFF2-40B4-BE49-F238E27FC236}">
                <a16:creationId xmlns="" xmlns:a16="http://schemas.microsoft.com/office/drawing/2014/main" id="{F9EBCE4D-F87C-4E4C-9859-851E16F5C93B}"/>
              </a:ext>
            </a:extLst>
          </p:cNvPr>
          <p:cNvSpPr>
            <a:spLocks noGrp="1"/>
          </p:cNvSpPr>
          <p:nvPr>
            <p:ph idx="1"/>
          </p:nvPr>
        </p:nvSpPr>
        <p:spPr>
          <a:xfrm>
            <a:off x="1592132" y="1461699"/>
            <a:ext cx="8915400" cy="3777622"/>
          </a:xfrm>
        </p:spPr>
        <p:txBody>
          <a:bodyPr>
            <a:normAutofit/>
          </a:bodyPr>
          <a:lstStyle/>
          <a:p>
            <a:r>
              <a:rPr lang="en-US" sz="2400" dirty="0">
                <a:latin typeface="Palatino Linotype" panose="02040502050505030304" pitchFamily="18" charset="0"/>
              </a:rPr>
              <a:t>April 2017</a:t>
            </a:r>
          </a:p>
          <a:p>
            <a:r>
              <a:rPr lang="en-US" sz="2400" dirty="0">
                <a:latin typeface="Palatino Linotype" panose="02040502050505030304" pitchFamily="18" charset="0"/>
              </a:rPr>
              <a:t>Harvard rescinded admissions </a:t>
            </a:r>
            <a:r>
              <a:rPr lang="en-US" sz="2400" dirty="0" smtClean="0">
                <a:latin typeface="Palatino Linotype" panose="02040502050505030304" pitchFamily="18" charset="0"/>
              </a:rPr>
              <a:t>offers </a:t>
            </a:r>
            <a:r>
              <a:rPr lang="en-US" sz="2400" dirty="0">
                <a:latin typeface="Palatino Linotype" panose="02040502050505030304" pitchFamily="18" charset="0"/>
              </a:rPr>
              <a:t>to at least 10 high school students who had been accepted into Class of 2021</a:t>
            </a:r>
          </a:p>
          <a:p>
            <a:r>
              <a:rPr lang="en-US" sz="2400" dirty="0">
                <a:latin typeface="Palatino Linotype" panose="02040502050505030304" pitchFamily="18" charset="0"/>
              </a:rPr>
              <a:t>“Class of 2021” Facebook created by Harvard</a:t>
            </a:r>
          </a:p>
          <a:p>
            <a:r>
              <a:rPr lang="en-US" sz="2400" dirty="0">
                <a:latin typeface="Palatino Linotype" panose="02040502050505030304" pitchFamily="18" charset="0"/>
              </a:rPr>
              <a:t>Private </a:t>
            </a:r>
            <a:r>
              <a:rPr lang="en-US" sz="2400" dirty="0" smtClean="0">
                <a:latin typeface="Palatino Linotype" panose="02040502050505030304" pitchFamily="18" charset="0"/>
              </a:rPr>
              <a:t>chat room by admits-mocking </a:t>
            </a:r>
            <a:r>
              <a:rPr lang="en-US" sz="2400" dirty="0">
                <a:latin typeface="Palatino Linotype" panose="02040502050505030304" pitchFamily="18" charset="0"/>
              </a:rPr>
              <a:t>sexual assault, reference to hanging of Mexican child as “piñata time”, Holocaust jokes, commenting that images of abused children were sexually arousing.</a:t>
            </a:r>
          </a:p>
          <a:p>
            <a:endParaRPr lang="en-US" sz="2400" dirty="0">
              <a:latin typeface="Palatino Linotype" panose="02040502050505030304" pitchFamily="18" charset="0"/>
            </a:endParaRPr>
          </a:p>
        </p:txBody>
      </p:sp>
      <p:pic>
        <p:nvPicPr>
          <p:cNvPr id="5" name="Picture 4">
            <a:extLst>
              <a:ext uri="{FF2B5EF4-FFF2-40B4-BE49-F238E27FC236}">
                <a16:creationId xmlns="" xmlns:a16="http://schemas.microsoft.com/office/drawing/2014/main" id="{230CE598-A8A9-B245-AFEC-93CC71C261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7725" y="4584356"/>
            <a:ext cx="1998224" cy="1841158"/>
          </a:xfrm>
          <a:prstGeom prst="rect">
            <a:avLst/>
          </a:prstGeom>
          <a:effectLst>
            <a:softEdge rad="152400"/>
          </a:effectLst>
        </p:spPr>
      </p:pic>
    </p:spTree>
    <p:extLst>
      <p:ext uri="{BB962C8B-B14F-4D97-AF65-F5344CB8AC3E}">
        <p14:creationId xmlns:p14="http://schemas.microsoft.com/office/powerpoint/2010/main" val="119918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C917DB-6923-8A42-83ED-E65FD9623282}"/>
              </a:ext>
            </a:extLst>
          </p:cNvPr>
          <p:cNvSpPr>
            <a:spLocks noGrp="1"/>
          </p:cNvSpPr>
          <p:nvPr>
            <p:ph type="title"/>
          </p:nvPr>
        </p:nvSpPr>
        <p:spPr/>
        <p:txBody>
          <a:bodyPr>
            <a:normAutofit/>
          </a:bodyPr>
          <a:lstStyle/>
          <a:p>
            <a:r>
              <a:rPr lang="en-US" sz="4000" dirty="0">
                <a:latin typeface="Palatino Linotype" panose="02040502050505030304" pitchFamily="18" charset="0"/>
              </a:rPr>
              <a:t>TEXAS-PRIVACY RIGHTS</a:t>
            </a:r>
          </a:p>
        </p:txBody>
      </p:sp>
      <p:sp>
        <p:nvSpPr>
          <p:cNvPr id="3" name="Content Placeholder 2">
            <a:extLst>
              <a:ext uri="{FF2B5EF4-FFF2-40B4-BE49-F238E27FC236}">
                <a16:creationId xmlns="" xmlns:a16="http://schemas.microsoft.com/office/drawing/2014/main" id="{ECD6050F-3BBF-6443-B092-0D04EBB203CE}"/>
              </a:ext>
            </a:extLst>
          </p:cNvPr>
          <p:cNvSpPr>
            <a:spLocks noGrp="1"/>
          </p:cNvSpPr>
          <p:nvPr>
            <p:ph idx="1"/>
          </p:nvPr>
        </p:nvSpPr>
        <p:spPr>
          <a:xfrm>
            <a:off x="1959017" y="2121243"/>
            <a:ext cx="8915400" cy="3777622"/>
          </a:xfrm>
        </p:spPr>
        <p:txBody>
          <a:bodyPr>
            <a:normAutofit/>
          </a:bodyPr>
          <a:lstStyle/>
          <a:p>
            <a:r>
              <a:rPr lang="en-US" sz="3600" dirty="0">
                <a:latin typeface="Palatino Linotype" panose="02040502050505030304" pitchFamily="18" charset="0"/>
              </a:rPr>
              <a:t>Texas Constitution protects persons from “unreasonable intrusions”  meaning protected from intentioned intrusion into private affairs, seclusion, or solitude.</a:t>
            </a:r>
            <a:endParaRPr lang="en-US" sz="3600" dirty="0">
              <a:highlight>
                <a:srgbClr val="FFFF00"/>
              </a:highlight>
              <a:latin typeface="Palatino Linotype" panose="02040502050505030304" pitchFamily="18" charset="0"/>
            </a:endParaRPr>
          </a:p>
        </p:txBody>
      </p:sp>
    </p:spTree>
    <p:extLst>
      <p:ext uri="{BB962C8B-B14F-4D97-AF65-F5344CB8AC3E}">
        <p14:creationId xmlns:p14="http://schemas.microsoft.com/office/powerpoint/2010/main" val="26296394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45766AC-3231-7248-8F50-82E428AECED8}"/>
              </a:ext>
            </a:extLst>
          </p:cNvPr>
          <p:cNvSpPr>
            <a:spLocks noGrp="1"/>
          </p:cNvSpPr>
          <p:nvPr>
            <p:ph type="title"/>
          </p:nvPr>
        </p:nvSpPr>
        <p:spPr/>
        <p:txBody>
          <a:bodyPr>
            <a:normAutofit/>
          </a:bodyPr>
          <a:lstStyle/>
          <a:p>
            <a:r>
              <a:rPr lang="en-US" sz="4000" dirty="0">
                <a:latin typeface="Palatino Linotype" panose="02040502050505030304" pitchFamily="18" charset="0"/>
              </a:rPr>
              <a:t>TEXAS PENAL CODE </a:t>
            </a:r>
            <a:r>
              <a:rPr lang="en-US" sz="4000" dirty="0" smtClean="0">
                <a:latin typeface="Palatino Linotype" panose="02040502050505030304" pitchFamily="18" charset="0"/>
              </a:rPr>
              <a:t>(Sec. 16.06</a:t>
            </a:r>
            <a:r>
              <a:rPr lang="en-US" sz="4000" dirty="0">
                <a:latin typeface="Palatino Linotype" panose="02040502050505030304" pitchFamily="18" charset="0"/>
              </a:rPr>
              <a:t>) </a:t>
            </a:r>
          </a:p>
        </p:txBody>
      </p:sp>
      <p:sp>
        <p:nvSpPr>
          <p:cNvPr id="3" name="Content Placeholder 2">
            <a:extLst>
              <a:ext uri="{FF2B5EF4-FFF2-40B4-BE49-F238E27FC236}">
                <a16:creationId xmlns="" xmlns:a16="http://schemas.microsoft.com/office/drawing/2014/main" id="{678B5A1E-C093-A647-910B-E5B0ED573E29}"/>
              </a:ext>
            </a:extLst>
          </p:cNvPr>
          <p:cNvSpPr>
            <a:spLocks noGrp="1"/>
          </p:cNvSpPr>
          <p:nvPr>
            <p:ph idx="1"/>
          </p:nvPr>
        </p:nvSpPr>
        <p:spPr/>
        <p:txBody>
          <a:bodyPr>
            <a:normAutofit/>
          </a:bodyPr>
          <a:lstStyle/>
          <a:p>
            <a:r>
              <a:rPr lang="en-US" sz="2400" dirty="0" smtClean="0">
                <a:latin typeface="Palatino Linotype" panose="02040502050505030304" pitchFamily="18" charset="0"/>
              </a:rPr>
              <a:t>Misdemeanor</a:t>
            </a:r>
            <a:r>
              <a:rPr lang="en-US" sz="2400" dirty="0" smtClean="0">
                <a:solidFill>
                  <a:schemeClr val="tx1"/>
                </a:solidFill>
                <a:latin typeface="Palatino Linotype" panose="02040502050505030304" pitchFamily="18" charset="0"/>
              </a:rPr>
              <a:t> </a:t>
            </a:r>
            <a:r>
              <a:rPr lang="en-US" sz="2400" dirty="0">
                <a:solidFill>
                  <a:schemeClr val="tx1"/>
                </a:solidFill>
                <a:latin typeface="Palatino Linotype" panose="02040502050505030304" pitchFamily="18" charset="0"/>
              </a:rPr>
              <a:t>if </a:t>
            </a:r>
            <a:r>
              <a:rPr lang="en-US" sz="2400" dirty="0">
                <a:latin typeface="Palatino Linotype" panose="02040502050505030304" pitchFamily="18" charset="0"/>
              </a:rPr>
              <a:t>the </a:t>
            </a:r>
            <a:r>
              <a:rPr lang="en-US" sz="2400" dirty="0" smtClean="0">
                <a:latin typeface="Palatino Linotype" panose="02040502050505030304" pitchFamily="18" charset="0"/>
              </a:rPr>
              <a:t>“…person </a:t>
            </a:r>
            <a:r>
              <a:rPr lang="en-US" sz="2400" dirty="0">
                <a:latin typeface="Palatino Linotype" panose="02040502050505030304" pitchFamily="18" charset="0"/>
              </a:rPr>
              <a:t>knowingly installs an electronic or mechanical</a:t>
            </a:r>
            <a:r>
              <a:rPr lang="en-US" sz="2400" dirty="0">
                <a:solidFill>
                  <a:schemeClr val="tx1"/>
                </a:solidFill>
                <a:latin typeface="Palatino Linotype" panose="02040502050505030304" pitchFamily="18" charset="0"/>
              </a:rPr>
              <a:t> tracking </a:t>
            </a:r>
            <a:r>
              <a:rPr lang="en-US" sz="2400" dirty="0">
                <a:latin typeface="Palatino Linotype" panose="02040502050505030304" pitchFamily="18" charset="0"/>
              </a:rPr>
              <a:t>device on a </a:t>
            </a:r>
            <a:r>
              <a:rPr lang="en-US" sz="2400" dirty="0">
                <a:solidFill>
                  <a:schemeClr val="tx1"/>
                </a:solidFill>
                <a:latin typeface="Palatino Linotype" panose="02040502050505030304" pitchFamily="18" charset="0"/>
              </a:rPr>
              <a:t>motor</a:t>
            </a:r>
            <a:r>
              <a:rPr lang="en-US" sz="2400" dirty="0">
                <a:solidFill>
                  <a:srgbClr val="FF0000"/>
                </a:solidFill>
                <a:latin typeface="Palatino Linotype" panose="02040502050505030304" pitchFamily="18" charset="0"/>
              </a:rPr>
              <a:t> </a:t>
            </a:r>
            <a:r>
              <a:rPr lang="en-US" sz="2400" dirty="0">
                <a:latin typeface="Palatino Linotype" panose="02040502050505030304" pitchFamily="18" charset="0"/>
              </a:rPr>
              <a:t>vehicle owned or leased by another </a:t>
            </a:r>
            <a:r>
              <a:rPr lang="en-US" sz="2400" dirty="0" smtClean="0">
                <a:latin typeface="Palatino Linotype" panose="02040502050505030304" pitchFamily="18" charset="0"/>
              </a:rPr>
              <a:t>person…”</a:t>
            </a:r>
          </a:p>
          <a:p>
            <a:r>
              <a:rPr lang="en-US" sz="2400" dirty="0" smtClean="0">
                <a:latin typeface="Palatino Linotype" panose="02040502050505030304" pitchFamily="18" charset="0"/>
              </a:rPr>
              <a:t>But </a:t>
            </a:r>
            <a:r>
              <a:rPr lang="en-US" sz="2400" dirty="0">
                <a:latin typeface="Palatino Linotype" panose="02040502050505030304" pitchFamily="18" charset="0"/>
              </a:rPr>
              <a:t>a vehicle may be community property. </a:t>
            </a:r>
          </a:p>
          <a:p>
            <a:r>
              <a:rPr lang="en-US" sz="2400" dirty="0">
                <a:latin typeface="Palatino Linotype" panose="02040502050505030304" pitchFamily="18" charset="0"/>
              </a:rPr>
              <a:t>Case: Husband cannot install tracking device to follow wife around in </a:t>
            </a:r>
            <a:r>
              <a:rPr lang="en-US" sz="2400" dirty="0" smtClean="0">
                <a:latin typeface="Palatino Linotype" panose="02040502050505030304" pitchFamily="18" charset="0"/>
              </a:rPr>
              <a:t>“her car”  since it is “their</a:t>
            </a:r>
            <a:r>
              <a:rPr lang="en-US" sz="2400" dirty="0">
                <a:latin typeface="Palatino Linotype" panose="02040502050505030304" pitchFamily="18" charset="0"/>
              </a:rPr>
              <a:t>” </a:t>
            </a:r>
            <a:r>
              <a:rPr lang="en-US" sz="2400" dirty="0" smtClean="0">
                <a:latin typeface="Palatino Linotype" panose="02040502050505030304" pitchFamily="18" charset="0"/>
              </a:rPr>
              <a:t>car in marriage estate..</a:t>
            </a:r>
            <a:endParaRPr lang="en-US" sz="2400" dirty="0">
              <a:latin typeface="Palatino Linotype" panose="02040502050505030304" pitchFamily="18" charset="0"/>
            </a:endParaRPr>
          </a:p>
        </p:txBody>
      </p:sp>
    </p:spTree>
    <p:extLst>
      <p:ext uri="{BB962C8B-B14F-4D97-AF65-F5344CB8AC3E}">
        <p14:creationId xmlns:p14="http://schemas.microsoft.com/office/powerpoint/2010/main" val="2796643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Palatino Linotype" panose="02040502050505030304" pitchFamily="18" charset="0"/>
              </a:rPr>
              <a:t>DISCLAIMERS</a:t>
            </a:r>
          </a:p>
        </p:txBody>
      </p:sp>
      <p:sp>
        <p:nvSpPr>
          <p:cNvPr id="3" name="Content Placeholder 2"/>
          <p:cNvSpPr>
            <a:spLocks noGrp="1"/>
          </p:cNvSpPr>
          <p:nvPr>
            <p:ph idx="1"/>
          </p:nvPr>
        </p:nvSpPr>
        <p:spPr>
          <a:xfrm>
            <a:off x="1556951" y="1729946"/>
            <a:ext cx="9018973" cy="3952676"/>
          </a:xfrm>
        </p:spPr>
        <p:txBody>
          <a:bodyPr/>
          <a:lstStyle/>
          <a:p>
            <a:r>
              <a:rPr lang="en-US" sz="2400" dirty="0">
                <a:latin typeface="Palatino Linotype" panose="02040502050505030304" pitchFamily="18" charset="0"/>
              </a:rPr>
              <a:t>Complex topics-much more  than 50 minutes needed to cover each separately!</a:t>
            </a:r>
          </a:p>
          <a:p>
            <a:r>
              <a:rPr lang="en-US" sz="2400" dirty="0">
                <a:latin typeface="Palatino Linotype" panose="02040502050505030304" pitchFamily="18" charset="0"/>
              </a:rPr>
              <a:t>Thus-superficial treatment!</a:t>
            </a:r>
          </a:p>
          <a:p>
            <a:r>
              <a:rPr lang="en-US" sz="2400" dirty="0">
                <a:latin typeface="Palatino Linotype" panose="02040502050505030304" pitchFamily="18" charset="0"/>
              </a:rPr>
              <a:t>2017 CPE topic was  employer right to monitor and discipline employee personal account activity. A few updates!  </a:t>
            </a:r>
          </a:p>
          <a:p>
            <a:r>
              <a:rPr lang="en-US" sz="2400" dirty="0" smtClean="0">
                <a:latin typeface="Palatino Linotype" panose="02040502050505030304" pitchFamily="18" charset="0"/>
              </a:rPr>
              <a:t>No coverage of HIPAA </a:t>
            </a:r>
            <a:r>
              <a:rPr lang="en-US" sz="2400" dirty="0">
                <a:latin typeface="Palatino Linotype" panose="02040502050505030304" pitchFamily="18" charset="0"/>
              </a:rPr>
              <a:t>or related </a:t>
            </a:r>
            <a:r>
              <a:rPr lang="en-US" sz="2400" dirty="0" smtClean="0">
                <a:latin typeface="Palatino Linotype" panose="02040502050505030304" pitchFamily="18" charset="0"/>
              </a:rPr>
              <a:t>healthcare </a:t>
            </a:r>
            <a:r>
              <a:rPr lang="en-US" sz="2400" dirty="0">
                <a:latin typeface="Palatino Linotype" panose="02040502050505030304" pitchFamily="18" charset="0"/>
              </a:rPr>
              <a:t>privacy rights</a:t>
            </a:r>
          </a:p>
          <a:p>
            <a:r>
              <a:rPr lang="en-US" sz="2400" dirty="0">
                <a:latin typeface="Palatino Linotype" panose="02040502050505030304" pitchFamily="18" charset="0"/>
              </a:rPr>
              <a:t> Focus is on Texas law </a:t>
            </a:r>
          </a:p>
          <a:p>
            <a:endParaRPr lang="en-US" sz="2400" dirty="0">
              <a:latin typeface="Palatino Linotype" panose="02040502050505030304" pitchFamily="18" charset="0"/>
            </a:endParaRPr>
          </a:p>
          <a:p>
            <a:endParaRPr lang="en-US" dirty="0"/>
          </a:p>
          <a:p>
            <a:endParaRPr lang="en-US" dirty="0"/>
          </a:p>
        </p:txBody>
      </p:sp>
    </p:spTree>
    <p:extLst>
      <p:ext uri="{BB962C8B-B14F-4D97-AF65-F5344CB8AC3E}">
        <p14:creationId xmlns:p14="http://schemas.microsoft.com/office/powerpoint/2010/main" val="1333984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1DF2A3-165C-5B41-951D-098884A667E5}"/>
              </a:ext>
            </a:extLst>
          </p:cNvPr>
          <p:cNvSpPr>
            <a:spLocks noGrp="1"/>
          </p:cNvSpPr>
          <p:nvPr>
            <p:ph type="title"/>
          </p:nvPr>
        </p:nvSpPr>
        <p:spPr>
          <a:xfrm>
            <a:off x="2592925" y="624110"/>
            <a:ext cx="8911687" cy="1280890"/>
          </a:xfrm>
        </p:spPr>
        <p:txBody>
          <a:bodyPr>
            <a:normAutofit/>
          </a:bodyPr>
          <a:lstStyle/>
          <a:p>
            <a:r>
              <a:rPr lang="en-US" sz="4000">
                <a:latin typeface="Palatino Linotype" panose="02040502050505030304" pitchFamily="18" charset="0"/>
              </a:rPr>
              <a:t>TEXAS PENAL CODE (33.02)</a:t>
            </a:r>
            <a:endParaRPr lang="en-US" sz="4000" dirty="0">
              <a:latin typeface="Palatino Linotype" panose="02040502050505030304" pitchFamily="18" charset="0"/>
            </a:endParaRPr>
          </a:p>
        </p:txBody>
      </p:sp>
      <p:sp>
        <p:nvSpPr>
          <p:cNvPr id="3" name="Content Placeholder 2">
            <a:extLst>
              <a:ext uri="{FF2B5EF4-FFF2-40B4-BE49-F238E27FC236}">
                <a16:creationId xmlns="" xmlns:a16="http://schemas.microsoft.com/office/drawing/2014/main" id="{2AB3A441-0692-FD4B-8DB2-2B024C56A00F}"/>
              </a:ext>
            </a:extLst>
          </p:cNvPr>
          <p:cNvSpPr>
            <a:spLocks noGrp="1"/>
          </p:cNvSpPr>
          <p:nvPr>
            <p:ph idx="1"/>
          </p:nvPr>
        </p:nvSpPr>
        <p:spPr>
          <a:xfrm>
            <a:off x="1761309" y="1904998"/>
            <a:ext cx="9532768" cy="4631725"/>
          </a:xfrm>
        </p:spPr>
        <p:txBody>
          <a:bodyPr>
            <a:normAutofit/>
          </a:bodyPr>
          <a:lstStyle/>
          <a:p>
            <a:r>
              <a:rPr lang="en-US" sz="2400" dirty="0">
                <a:latin typeface="Palatino Linotype" panose="02040502050505030304" pitchFamily="18" charset="0"/>
              </a:rPr>
              <a:t>Misdemeanor/Felony:  if “knowingly accesses a computer, computer</a:t>
            </a:r>
            <a:r>
              <a:rPr lang="en-US" sz="2400" dirty="0">
                <a:solidFill>
                  <a:schemeClr val="tx1"/>
                </a:solidFill>
                <a:latin typeface="Palatino Linotype" panose="02040502050505030304" pitchFamily="18" charset="0"/>
              </a:rPr>
              <a:t> network </a:t>
            </a:r>
            <a:r>
              <a:rPr lang="en-US" sz="2400" dirty="0">
                <a:latin typeface="Palatino Linotype" panose="02040502050505030304" pitchFamily="18" charset="0"/>
              </a:rPr>
              <a:t>or computer system without the effective consent of the owner”</a:t>
            </a:r>
          </a:p>
          <a:p>
            <a:r>
              <a:rPr lang="en-US" sz="2400" dirty="0">
                <a:latin typeface="Palatino Linotype" panose="02040502050505030304" pitchFamily="18" charset="0"/>
              </a:rPr>
              <a:t>Cell phone</a:t>
            </a:r>
            <a:r>
              <a:rPr lang="en-US" sz="2400" dirty="0">
                <a:solidFill>
                  <a:schemeClr val="tx1"/>
                </a:solidFill>
                <a:latin typeface="Palatino Linotype" panose="02040502050505030304" pitchFamily="18" charset="0"/>
              </a:rPr>
              <a:t> = </a:t>
            </a:r>
            <a:r>
              <a:rPr lang="en-US" sz="2400" dirty="0">
                <a:latin typeface="Palatino Linotype" panose="02040502050505030304" pitchFamily="18" charset="0"/>
              </a:rPr>
              <a:t>computer</a:t>
            </a:r>
          </a:p>
          <a:p>
            <a:r>
              <a:rPr lang="en-US" sz="2400" dirty="0">
                <a:latin typeface="Palatino Linotype" panose="02040502050505030304" pitchFamily="18" charset="0"/>
              </a:rPr>
              <a:t>Texas</a:t>
            </a:r>
            <a:r>
              <a:rPr lang="en-US" sz="2400" dirty="0">
                <a:solidFill>
                  <a:srgbClr val="C00000"/>
                </a:solidFill>
                <a:latin typeface="Palatino Linotype" panose="02040502050505030304" pitchFamily="18" charset="0"/>
              </a:rPr>
              <a:t> </a:t>
            </a:r>
            <a:r>
              <a:rPr lang="en-US" sz="2400" dirty="0">
                <a:solidFill>
                  <a:schemeClr val="tx1"/>
                </a:solidFill>
                <a:latin typeface="Palatino Linotype" panose="02040502050505030304" pitchFamily="18" charset="0"/>
              </a:rPr>
              <a:t>Harmful Access B</a:t>
            </a:r>
            <a:r>
              <a:rPr lang="en-US" sz="2400" dirty="0">
                <a:latin typeface="Palatino Linotype" panose="02040502050505030304" pitchFamily="18" charset="0"/>
              </a:rPr>
              <a:t>y Computer Act</a:t>
            </a:r>
          </a:p>
          <a:p>
            <a:r>
              <a:rPr lang="en-US" sz="2400" i="1" dirty="0">
                <a:latin typeface="Palatino Linotype" panose="02040502050505030304" pitchFamily="18" charset="0"/>
              </a:rPr>
              <a:t>Miller</a:t>
            </a:r>
            <a:r>
              <a:rPr lang="en-US" sz="2400" dirty="0">
                <a:latin typeface="Palatino Linotype" panose="02040502050505030304" pitchFamily="18" charset="0"/>
              </a:rPr>
              <a:t> rejected community property</a:t>
            </a:r>
          </a:p>
          <a:p>
            <a:r>
              <a:rPr lang="en-US" sz="2400" dirty="0" smtClean="0">
                <a:latin typeface="Palatino Linotype" panose="02040502050505030304" pitchFamily="18" charset="0"/>
              </a:rPr>
              <a:t>Held that a cell phone user/owner   has </a:t>
            </a:r>
            <a:r>
              <a:rPr lang="en-US" sz="2400" dirty="0" smtClean="0">
                <a:solidFill>
                  <a:schemeClr val="accent1"/>
                </a:solidFill>
                <a:latin typeface="Palatino Linotype" panose="02040502050505030304" pitchFamily="18" charset="0"/>
              </a:rPr>
              <a:t> </a:t>
            </a:r>
            <a:r>
              <a:rPr lang="en-US" sz="2400" dirty="0" smtClean="0">
                <a:solidFill>
                  <a:schemeClr val="tx1"/>
                </a:solidFill>
                <a:latin typeface="Palatino Linotype" panose="02040502050505030304" pitchFamily="18" charset="0"/>
              </a:rPr>
              <a:t>“a great </a:t>
            </a:r>
            <a:r>
              <a:rPr lang="en-US" sz="2400" dirty="0">
                <a:solidFill>
                  <a:schemeClr val="tx1"/>
                </a:solidFill>
                <a:latin typeface="Palatino Linotype" panose="02040502050505030304" pitchFamily="18" charset="0"/>
              </a:rPr>
              <a:t>right to protection“ by using passwords and use on a daily basis</a:t>
            </a:r>
            <a:r>
              <a:rPr lang="en-US" sz="2400" dirty="0" smtClean="0">
                <a:solidFill>
                  <a:schemeClr val="tx1"/>
                </a:solidFill>
                <a:latin typeface="Palatino Linotype" panose="02040502050505030304" pitchFamily="18" charset="0"/>
              </a:rPr>
              <a:t>.</a:t>
            </a:r>
          </a:p>
          <a:p>
            <a:r>
              <a:rPr lang="en-US" sz="2400" dirty="0" smtClean="0">
                <a:solidFill>
                  <a:schemeClr val="tx1"/>
                </a:solidFill>
                <a:latin typeface="Palatino Linotype" panose="02040502050505030304" pitchFamily="18" charset="0"/>
              </a:rPr>
              <a:t>Cell phone  is NOT  like a car!</a:t>
            </a:r>
            <a:endParaRPr lang="en-US" sz="2400" dirty="0">
              <a:solidFill>
                <a:schemeClr val="tx1"/>
              </a:solidFill>
              <a:latin typeface="Palatino Linotype" panose="02040502050505030304" pitchFamily="18" charset="0"/>
            </a:endParaRPr>
          </a:p>
        </p:txBody>
      </p:sp>
      <p:pic>
        <p:nvPicPr>
          <p:cNvPr id="7" name="Picture 6">
            <a:extLst>
              <a:ext uri="{FF2B5EF4-FFF2-40B4-BE49-F238E27FC236}">
                <a16:creationId xmlns="" xmlns:a16="http://schemas.microsoft.com/office/drawing/2014/main" id="{54934953-0109-9940-A865-BEF627078B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4821" y="2774892"/>
            <a:ext cx="2409568" cy="1691967"/>
          </a:xfrm>
          <a:prstGeom prst="rect">
            <a:avLst/>
          </a:prstGeom>
        </p:spPr>
      </p:pic>
    </p:spTree>
    <p:extLst>
      <p:ext uri="{BB962C8B-B14F-4D97-AF65-F5344CB8AC3E}">
        <p14:creationId xmlns:p14="http://schemas.microsoft.com/office/powerpoint/2010/main" val="25961600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8291DA-AD74-F646-BAA4-5C7596252A02}"/>
              </a:ext>
            </a:extLst>
          </p:cNvPr>
          <p:cNvSpPr>
            <a:spLocks noGrp="1"/>
          </p:cNvSpPr>
          <p:nvPr>
            <p:ph type="title"/>
          </p:nvPr>
        </p:nvSpPr>
        <p:spPr>
          <a:xfrm>
            <a:off x="2280953" y="591837"/>
            <a:ext cx="8911687" cy="1280890"/>
          </a:xfrm>
        </p:spPr>
        <p:txBody>
          <a:bodyPr>
            <a:normAutofit/>
          </a:bodyPr>
          <a:lstStyle/>
          <a:p>
            <a:r>
              <a:rPr lang="en-US" sz="4000" dirty="0">
                <a:latin typeface="Palatino Linotype" panose="02040502050505030304" pitchFamily="18" charset="0"/>
              </a:rPr>
              <a:t>TEXAS PENAL CODE (</a:t>
            </a:r>
            <a:r>
              <a:rPr lang="en-US" sz="4000" dirty="0" smtClean="0">
                <a:latin typeface="Palatino Linotype" panose="02040502050505030304" pitchFamily="18" charset="0"/>
              </a:rPr>
              <a:t>Sec. </a:t>
            </a:r>
            <a:r>
              <a:rPr lang="en-US" sz="4000" dirty="0">
                <a:latin typeface="Palatino Linotype" panose="02040502050505030304" pitchFamily="18" charset="0"/>
              </a:rPr>
              <a:t>16.02)</a:t>
            </a:r>
            <a:endParaRPr lang="en-US" sz="4000" dirty="0"/>
          </a:p>
        </p:txBody>
      </p:sp>
      <p:sp>
        <p:nvSpPr>
          <p:cNvPr id="3" name="Content Placeholder 2">
            <a:extLst>
              <a:ext uri="{FF2B5EF4-FFF2-40B4-BE49-F238E27FC236}">
                <a16:creationId xmlns="" xmlns:a16="http://schemas.microsoft.com/office/drawing/2014/main" id="{D05EA878-0AE2-8146-8A59-AEB54026C3AE}"/>
              </a:ext>
            </a:extLst>
          </p:cNvPr>
          <p:cNvSpPr>
            <a:spLocks noGrp="1"/>
          </p:cNvSpPr>
          <p:nvPr>
            <p:ph idx="1"/>
          </p:nvPr>
        </p:nvSpPr>
        <p:spPr>
          <a:xfrm>
            <a:off x="2043546" y="1709530"/>
            <a:ext cx="8915400" cy="3777622"/>
          </a:xfrm>
        </p:spPr>
        <p:txBody>
          <a:bodyPr>
            <a:normAutofit/>
          </a:bodyPr>
          <a:lstStyle/>
          <a:p>
            <a:endParaRPr lang="en-US" sz="2400" dirty="0">
              <a:latin typeface="Palatino Linotype" panose="02040502050505030304" pitchFamily="18" charset="0"/>
            </a:endParaRPr>
          </a:p>
          <a:p>
            <a:r>
              <a:rPr lang="en-US" sz="2400" dirty="0">
                <a:solidFill>
                  <a:schemeClr val="tx1"/>
                </a:solidFill>
                <a:latin typeface="Palatino Linotype" panose="02040502050505030304" pitchFamily="18" charset="0"/>
              </a:rPr>
              <a:t>“…Cannot record in person communication where parties have reasonable explanation of privacy”</a:t>
            </a:r>
          </a:p>
          <a:p>
            <a:r>
              <a:rPr lang="en-US" sz="2400" dirty="0">
                <a:solidFill>
                  <a:schemeClr val="tx1"/>
                </a:solidFill>
                <a:latin typeface="Palatino Linotype" panose="02040502050505030304" pitchFamily="18" charset="0"/>
              </a:rPr>
              <a:t>But </a:t>
            </a:r>
            <a:r>
              <a:rPr lang="en-US" sz="2400" u="sng" dirty="0">
                <a:solidFill>
                  <a:schemeClr val="tx1"/>
                </a:solidFill>
                <a:latin typeface="Palatino Linotype" panose="02040502050505030304" pitchFamily="18" charset="0"/>
              </a:rPr>
              <a:t>one party </a:t>
            </a:r>
            <a:r>
              <a:rPr lang="en-US" sz="2400" dirty="0">
                <a:solidFill>
                  <a:schemeClr val="tx1"/>
                </a:solidFill>
                <a:latin typeface="Palatino Linotype" panose="02040502050505030304" pitchFamily="18" charset="0"/>
              </a:rPr>
              <a:t>can consent! You consent for all if you consent to recording of “your conversation.”</a:t>
            </a:r>
          </a:p>
          <a:p>
            <a:r>
              <a:rPr lang="en-US" sz="2400" dirty="0">
                <a:solidFill>
                  <a:schemeClr val="tx1"/>
                </a:solidFill>
                <a:latin typeface="Palatino Linotype" panose="02040502050505030304" pitchFamily="18" charset="0"/>
              </a:rPr>
              <a:t>But</a:t>
            </a:r>
            <a:r>
              <a:rPr lang="zh-CN" altLang="en-US" sz="2400" dirty="0">
                <a:solidFill>
                  <a:schemeClr val="tx1"/>
                </a:solidFill>
                <a:latin typeface="Palatino Linotype" panose="02040502050505030304" pitchFamily="18" charset="0"/>
              </a:rPr>
              <a:t> </a:t>
            </a:r>
            <a:r>
              <a:rPr lang="en-US" altLang="zh-CN" sz="2400" dirty="0">
                <a:solidFill>
                  <a:schemeClr val="tx1"/>
                </a:solidFill>
                <a:latin typeface="Palatino Linotype" panose="02040502050505030304" pitchFamily="18" charset="0"/>
              </a:rPr>
              <a:t>if one caller outside of Texas, may differ.</a:t>
            </a:r>
          </a:p>
          <a:p>
            <a:pPr marL="0" indent="0">
              <a:buNone/>
            </a:pPr>
            <a:endParaRPr lang="en-US" sz="2400" dirty="0">
              <a:solidFill>
                <a:schemeClr val="tx1"/>
              </a:solidFill>
              <a:latin typeface="Palatino Linotype" panose="02040502050505030304" pitchFamily="18" charset="0"/>
            </a:endParaRPr>
          </a:p>
        </p:txBody>
      </p:sp>
    </p:spTree>
    <p:extLst>
      <p:ext uri="{BB962C8B-B14F-4D97-AF65-F5344CB8AC3E}">
        <p14:creationId xmlns:p14="http://schemas.microsoft.com/office/powerpoint/2010/main" val="41555977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668EF7-308D-3542-BCA4-0963F80B0859}"/>
              </a:ext>
            </a:extLst>
          </p:cNvPr>
          <p:cNvSpPr>
            <a:spLocks noGrp="1"/>
          </p:cNvSpPr>
          <p:nvPr>
            <p:ph type="title"/>
          </p:nvPr>
        </p:nvSpPr>
        <p:spPr>
          <a:xfrm>
            <a:off x="2111012" y="599397"/>
            <a:ext cx="8911687" cy="1280890"/>
          </a:xfrm>
        </p:spPr>
        <p:txBody>
          <a:bodyPr>
            <a:normAutofit/>
          </a:bodyPr>
          <a:lstStyle/>
          <a:p>
            <a:r>
              <a:rPr lang="en-US" sz="4000" dirty="0">
                <a:latin typeface="Palatino Linotype" panose="02040502050505030304" pitchFamily="18" charset="0"/>
              </a:rPr>
              <a:t>TEXAS PENAL CODE (</a:t>
            </a:r>
            <a:r>
              <a:rPr lang="en-US" sz="4000" dirty="0" smtClean="0">
                <a:latin typeface="Palatino Linotype" panose="02040502050505030304" pitchFamily="18" charset="0"/>
              </a:rPr>
              <a:t>SEC. </a:t>
            </a:r>
            <a:r>
              <a:rPr lang="en-US" sz="4000" dirty="0">
                <a:latin typeface="Palatino Linotype" panose="02040502050505030304" pitchFamily="18" charset="0"/>
              </a:rPr>
              <a:t>32.51)</a:t>
            </a:r>
          </a:p>
        </p:txBody>
      </p:sp>
      <p:sp>
        <p:nvSpPr>
          <p:cNvPr id="3" name="Content Placeholder 2">
            <a:extLst>
              <a:ext uri="{FF2B5EF4-FFF2-40B4-BE49-F238E27FC236}">
                <a16:creationId xmlns="" xmlns:a16="http://schemas.microsoft.com/office/drawing/2014/main" id="{95C554AA-4DD8-3B45-901E-D1448CC56B26}"/>
              </a:ext>
            </a:extLst>
          </p:cNvPr>
          <p:cNvSpPr>
            <a:spLocks noGrp="1"/>
          </p:cNvSpPr>
          <p:nvPr>
            <p:ph idx="1"/>
          </p:nvPr>
        </p:nvSpPr>
        <p:spPr>
          <a:xfrm>
            <a:off x="2218510" y="2368379"/>
            <a:ext cx="8915400" cy="3777622"/>
          </a:xfrm>
        </p:spPr>
        <p:txBody>
          <a:bodyPr>
            <a:normAutofit/>
          </a:bodyPr>
          <a:lstStyle/>
          <a:p>
            <a:r>
              <a:rPr lang="en-US" sz="2400" dirty="0">
                <a:latin typeface="Palatino Linotype" panose="02040502050505030304" pitchFamily="18" charset="0"/>
              </a:rPr>
              <a:t>“It is a felony to obtain, possess, transfer, or use another person’s identifying information without consent …with intent to harm or defraud other person”</a:t>
            </a:r>
          </a:p>
          <a:p>
            <a:r>
              <a:rPr lang="en-US" sz="2400" dirty="0">
                <a:latin typeface="Palatino Linotype" panose="02040502050505030304" pitchFamily="18" charset="0"/>
              </a:rPr>
              <a:t>Name, SS#, DOB, Government ID</a:t>
            </a:r>
          </a:p>
        </p:txBody>
      </p:sp>
    </p:spTree>
    <p:extLst>
      <p:ext uri="{BB962C8B-B14F-4D97-AF65-F5344CB8AC3E}">
        <p14:creationId xmlns:p14="http://schemas.microsoft.com/office/powerpoint/2010/main" val="18841841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FE9E9C-6753-1646-BC5D-ED1E04FDA8F8}"/>
              </a:ext>
            </a:extLst>
          </p:cNvPr>
          <p:cNvSpPr>
            <a:spLocks noGrp="1"/>
          </p:cNvSpPr>
          <p:nvPr>
            <p:ph type="title"/>
          </p:nvPr>
        </p:nvSpPr>
        <p:spPr>
          <a:xfrm>
            <a:off x="1613647" y="624110"/>
            <a:ext cx="9890966" cy="1280890"/>
          </a:xfrm>
        </p:spPr>
        <p:txBody>
          <a:bodyPr>
            <a:noAutofit/>
          </a:bodyPr>
          <a:lstStyle/>
          <a:p>
            <a:r>
              <a:rPr lang="en-US" sz="4000" dirty="0">
                <a:latin typeface="Palatino Linotype" panose="02040502050505030304" pitchFamily="18" charset="0"/>
              </a:rPr>
              <a:t>TEXAS PRIVACY ACT – (GOVERNMENT CODE 423)</a:t>
            </a:r>
          </a:p>
        </p:txBody>
      </p:sp>
      <p:sp>
        <p:nvSpPr>
          <p:cNvPr id="3" name="Content Placeholder 2">
            <a:extLst>
              <a:ext uri="{FF2B5EF4-FFF2-40B4-BE49-F238E27FC236}">
                <a16:creationId xmlns="" xmlns:a16="http://schemas.microsoft.com/office/drawing/2014/main" id="{3F67D0F6-3818-9B49-AC97-9B9EC8A8E253}"/>
              </a:ext>
            </a:extLst>
          </p:cNvPr>
          <p:cNvSpPr>
            <a:spLocks noGrp="1"/>
          </p:cNvSpPr>
          <p:nvPr>
            <p:ph idx="1"/>
          </p:nvPr>
        </p:nvSpPr>
        <p:spPr>
          <a:xfrm>
            <a:off x="1759565" y="2751001"/>
            <a:ext cx="8915400" cy="3777622"/>
          </a:xfrm>
        </p:spPr>
        <p:txBody>
          <a:bodyPr>
            <a:normAutofit/>
          </a:bodyPr>
          <a:lstStyle/>
          <a:p>
            <a:r>
              <a:rPr lang="en-US" sz="2400" dirty="0">
                <a:solidFill>
                  <a:schemeClr val="tx1"/>
                </a:solidFill>
                <a:latin typeface="Palatino Linotype" panose="02040502050505030304" pitchFamily="18" charset="0"/>
              </a:rPr>
              <a:t>Texas allows a civil action for “unmanned aircraft (drones) to capture on image of an individual or privately owned property in this state with the intent to conduct surveillance”</a:t>
            </a:r>
          </a:p>
          <a:p>
            <a:r>
              <a:rPr lang="en-US" sz="2400" dirty="0">
                <a:solidFill>
                  <a:schemeClr val="tx1"/>
                </a:solidFill>
                <a:latin typeface="Palatino Linotype" panose="02040502050505030304" pitchFamily="18" charset="0"/>
              </a:rPr>
              <a:t>Also-Class C Misdemeanor</a:t>
            </a:r>
          </a:p>
        </p:txBody>
      </p:sp>
    </p:spTree>
    <p:extLst>
      <p:ext uri="{BB962C8B-B14F-4D97-AF65-F5344CB8AC3E}">
        <p14:creationId xmlns:p14="http://schemas.microsoft.com/office/powerpoint/2010/main" val="4577994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6E585B-D6BC-0C48-B5DE-5573489C3A58}"/>
              </a:ext>
            </a:extLst>
          </p:cNvPr>
          <p:cNvSpPr>
            <a:spLocks noGrp="1"/>
          </p:cNvSpPr>
          <p:nvPr>
            <p:ph type="title"/>
          </p:nvPr>
        </p:nvSpPr>
        <p:spPr>
          <a:xfrm>
            <a:off x="2205650" y="624110"/>
            <a:ext cx="8911687" cy="1280890"/>
          </a:xfrm>
        </p:spPr>
        <p:txBody>
          <a:bodyPr>
            <a:normAutofit/>
          </a:bodyPr>
          <a:lstStyle/>
          <a:p>
            <a:r>
              <a:rPr lang="en-US" sz="4000" dirty="0">
                <a:latin typeface="Palatino Linotype" panose="02040502050505030304" pitchFamily="18" charset="0"/>
              </a:rPr>
              <a:t>TEXAS PENAL CODE (SEC 21.15)</a:t>
            </a:r>
          </a:p>
        </p:txBody>
      </p:sp>
      <p:sp>
        <p:nvSpPr>
          <p:cNvPr id="3" name="Content Placeholder 2">
            <a:extLst>
              <a:ext uri="{FF2B5EF4-FFF2-40B4-BE49-F238E27FC236}">
                <a16:creationId xmlns="" xmlns:a16="http://schemas.microsoft.com/office/drawing/2014/main" id="{8E5F1506-D709-6B40-98D1-E4C4C39D3D59}"/>
              </a:ext>
            </a:extLst>
          </p:cNvPr>
          <p:cNvSpPr>
            <a:spLocks noGrp="1"/>
          </p:cNvSpPr>
          <p:nvPr>
            <p:ph idx="1"/>
          </p:nvPr>
        </p:nvSpPr>
        <p:spPr>
          <a:xfrm>
            <a:off x="1967159" y="1809126"/>
            <a:ext cx="8915400" cy="3777622"/>
          </a:xfrm>
        </p:spPr>
        <p:txBody>
          <a:bodyPr>
            <a:normAutofit/>
          </a:bodyPr>
          <a:lstStyle/>
          <a:p>
            <a:r>
              <a:rPr lang="en-US" sz="2400" dirty="0">
                <a:solidFill>
                  <a:schemeClr val="tx1"/>
                </a:solidFill>
                <a:latin typeface="Palatino Linotype" panose="02040502050505030304" pitchFamily="18" charset="0"/>
              </a:rPr>
              <a:t>“Invasive visual recording”</a:t>
            </a:r>
          </a:p>
          <a:p>
            <a:r>
              <a:rPr lang="en-US" sz="2400" dirty="0">
                <a:solidFill>
                  <a:schemeClr val="tx1"/>
                </a:solidFill>
                <a:latin typeface="Palatino Linotype" panose="02040502050505030304" pitchFamily="18" charset="0"/>
              </a:rPr>
              <a:t>“Cannot take an image without consent of female breasts, any intimate area, or another person in a bathroom or changing room”</a:t>
            </a:r>
          </a:p>
          <a:p>
            <a:r>
              <a:rPr lang="en-US" sz="2400" dirty="0">
                <a:solidFill>
                  <a:schemeClr val="tx1"/>
                </a:solidFill>
                <a:latin typeface="Palatino Linotype" panose="02040502050505030304" pitchFamily="18" charset="0"/>
              </a:rPr>
              <a:t>Narrowed after 2011 case of Ronald </a:t>
            </a:r>
            <a:r>
              <a:rPr lang="en-US" sz="2400" dirty="0" err="1">
                <a:solidFill>
                  <a:schemeClr val="tx1"/>
                </a:solidFill>
                <a:latin typeface="Palatino Linotype" panose="02040502050505030304" pitchFamily="18" charset="0"/>
              </a:rPr>
              <a:t>Thomposn</a:t>
            </a:r>
            <a:r>
              <a:rPr lang="en-US" sz="2400" dirty="0">
                <a:solidFill>
                  <a:schemeClr val="tx1"/>
                </a:solidFill>
                <a:latin typeface="Palatino Linotype" panose="02040502050505030304" pitchFamily="18" charset="0"/>
              </a:rPr>
              <a:t> </a:t>
            </a:r>
          </a:p>
          <a:p>
            <a:r>
              <a:rPr lang="en-US" sz="2400" dirty="0">
                <a:solidFill>
                  <a:schemeClr val="tx1"/>
                </a:solidFill>
                <a:latin typeface="Palatino Linotype" panose="02040502050505030304" pitchFamily="18" charset="0"/>
              </a:rPr>
              <a:t>Took 73 pictures of children at SeaWorld with focus on breasts and buttocks</a:t>
            </a:r>
          </a:p>
          <a:p>
            <a:r>
              <a:rPr lang="en-US" sz="2400" dirty="0">
                <a:solidFill>
                  <a:schemeClr val="tx1"/>
                </a:solidFill>
                <a:latin typeface="Palatino Linotype" panose="02040502050505030304" pitchFamily="18" charset="0"/>
              </a:rPr>
              <a:t>“Improper photography”-Overruled by Supreme Court</a:t>
            </a:r>
          </a:p>
          <a:p>
            <a:endParaRPr lang="en-US" sz="2400" dirty="0">
              <a:solidFill>
                <a:schemeClr val="tx1"/>
              </a:solidFill>
              <a:latin typeface="Palatino Linotype" panose="02040502050505030304" pitchFamily="18" charset="0"/>
            </a:endParaRPr>
          </a:p>
        </p:txBody>
      </p:sp>
    </p:spTree>
    <p:extLst>
      <p:ext uri="{BB962C8B-B14F-4D97-AF65-F5344CB8AC3E}">
        <p14:creationId xmlns:p14="http://schemas.microsoft.com/office/powerpoint/2010/main" val="17828168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98A4A2-7E91-9C42-B701-2E367C125C98}"/>
              </a:ext>
            </a:extLst>
          </p:cNvPr>
          <p:cNvSpPr>
            <a:spLocks noGrp="1"/>
          </p:cNvSpPr>
          <p:nvPr>
            <p:ph type="title"/>
          </p:nvPr>
        </p:nvSpPr>
        <p:spPr/>
        <p:txBody>
          <a:bodyPr>
            <a:normAutofit/>
          </a:bodyPr>
          <a:lstStyle/>
          <a:p>
            <a:r>
              <a:rPr lang="en-US" sz="4000" dirty="0">
                <a:latin typeface="Palatino Linotype" panose="02040502050505030304" pitchFamily="18" charset="0"/>
              </a:rPr>
              <a:t>PRIVACY RIGHTS</a:t>
            </a:r>
          </a:p>
        </p:txBody>
      </p:sp>
      <p:sp>
        <p:nvSpPr>
          <p:cNvPr id="3" name="Content Placeholder 2">
            <a:extLst>
              <a:ext uri="{FF2B5EF4-FFF2-40B4-BE49-F238E27FC236}">
                <a16:creationId xmlns="" xmlns:a16="http://schemas.microsoft.com/office/drawing/2014/main" id="{FE13E438-0623-A846-9E4C-CDF65BF6677A}"/>
              </a:ext>
            </a:extLst>
          </p:cNvPr>
          <p:cNvSpPr>
            <a:spLocks noGrp="1"/>
          </p:cNvSpPr>
          <p:nvPr>
            <p:ph idx="1"/>
          </p:nvPr>
        </p:nvSpPr>
        <p:spPr>
          <a:xfrm>
            <a:off x="2366790" y="2133600"/>
            <a:ext cx="8915400" cy="3777622"/>
          </a:xfrm>
        </p:spPr>
        <p:txBody>
          <a:bodyPr>
            <a:normAutofit/>
          </a:bodyPr>
          <a:lstStyle/>
          <a:p>
            <a:r>
              <a:rPr lang="en-US" sz="2400" dirty="0">
                <a:latin typeface="Palatino Linotype" panose="02040502050505030304" pitchFamily="18" charset="0"/>
              </a:rPr>
              <a:t>Release of personal data</a:t>
            </a:r>
          </a:p>
          <a:p>
            <a:r>
              <a:rPr lang="en-US" sz="2400" dirty="0">
                <a:latin typeface="Palatino Linotype" panose="02040502050505030304" pitchFamily="18" charset="0"/>
              </a:rPr>
              <a:t>Hacking; Target</a:t>
            </a:r>
          </a:p>
          <a:p>
            <a:r>
              <a:rPr lang="en-US" sz="2400" dirty="0">
                <a:latin typeface="Palatino Linotype" panose="02040502050505030304" pitchFamily="18" charset="0"/>
              </a:rPr>
              <a:t>European Union—General Data protection </a:t>
            </a:r>
            <a:r>
              <a:rPr lang="en-US" sz="2400" dirty="0" smtClean="0">
                <a:latin typeface="Palatino Linotype" panose="02040502050505030304" pitchFamily="18" charset="0"/>
              </a:rPr>
              <a:t>regulation</a:t>
            </a:r>
          </a:p>
          <a:p>
            <a:r>
              <a:rPr lang="en-US" sz="2400" dirty="0" smtClean="0">
                <a:latin typeface="Palatino Linotype" panose="02040502050505030304" pitchFamily="18" charset="0"/>
              </a:rPr>
              <a:t>A client  development “newsletter opportunity?” </a:t>
            </a:r>
            <a:endParaRPr lang="en-US" sz="2400" dirty="0">
              <a:latin typeface="Palatino Linotype" panose="02040502050505030304" pitchFamily="18" charset="0"/>
            </a:endParaRPr>
          </a:p>
        </p:txBody>
      </p:sp>
    </p:spTree>
    <p:extLst>
      <p:ext uri="{BB962C8B-B14F-4D97-AF65-F5344CB8AC3E}">
        <p14:creationId xmlns:p14="http://schemas.microsoft.com/office/powerpoint/2010/main" val="11312744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9D814E-EB52-8049-A795-2C67625D7D2B}"/>
              </a:ext>
            </a:extLst>
          </p:cNvPr>
          <p:cNvSpPr>
            <a:spLocks noGrp="1"/>
          </p:cNvSpPr>
          <p:nvPr>
            <p:ph type="title"/>
          </p:nvPr>
        </p:nvSpPr>
        <p:spPr>
          <a:xfrm>
            <a:off x="1977081" y="525256"/>
            <a:ext cx="8911687" cy="1280890"/>
          </a:xfrm>
        </p:spPr>
        <p:txBody>
          <a:bodyPr>
            <a:noAutofit/>
          </a:bodyPr>
          <a:lstStyle/>
          <a:p>
            <a:r>
              <a:rPr lang="en-US" sz="4000" dirty="0">
                <a:latin typeface="Palatino Linotype" panose="02040502050505030304" pitchFamily="18" charset="0"/>
              </a:rPr>
              <a:t>CALIFORNIA CONSUMER PRIVACY ACT OF 2018</a:t>
            </a:r>
          </a:p>
        </p:txBody>
      </p:sp>
      <p:sp>
        <p:nvSpPr>
          <p:cNvPr id="3" name="Content Placeholder 2">
            <a:extLst>
              <a:ext uri="{FF2B5EF4-FFF2-40B4-BE49-F238E27FC236}">
                <a16:creationId xmlns="" xmlns:a16="http://schemas.microsoft.com/office/drawing/2014/main" id="{F14174F5-0440-B942-996D-29D01A554997}"/>
              </a:ext>
            </a:extLst>
          </p:cNvPr>
          <p:cNvSpPr>
            <a:spLocks noGrp="1"/>
          </p:cNvSpPr>
          <p:nvPr>
            <p:ph idx="1"/>
          </p:nvPr>
        </p:nvSpPr>
        <p:spPr>
          <a:xfrm>
            <a:off x="1977081" y="1905001"/>
            <a:ext cx="9527531" cy="4434016"/>
          </a:xfrm>
        </p:spPr>
        <p:txBody>
          <a:bodyPr>
            <a:normAutofit/>
          </a:bodyPr>
          <a:lstStyle/>
          <a:p>
            <a:r>
              <a:rPr lang="en-US" sz="2400" dirty="0">
                <a:latin typeface="Palatino Linotype" panose="02040502050505030304" pitchFamily="18" charset="0"/>
              </a:rPr>
              <a:t>1. The right to know, through a general privacy policy, what personal information a business has collected about them, where it was sourced from, what it is being used for, whether it is being disclosed or sold</a:t>
            </a:r>
          </a:p>
          <a:p>
            <a:r>
              <a:rPr lang="en-US" sz="2400" dirty="0">
                <a:latin typeface="Palatino Linotype" panose="02040502050505030304" pitchFamily="18" charset="0"/>
              </a:rPr>
              <a:t>2. The right to “opt out” of allowing a business to sell their personal information to their parties</a:t>
            </a:r>
          </a:p>
          <a:p>
            <a:r>
              <a:rPr lang="en-US" sz="2400" dirty="0">
                <a:latin typeface="Palatino Linotype" panose="02040502050505030304" pitchFamily="18" charset="0"/>
              </a:rPr>
              <a:t>3. The right to have a business delete their personal information, with some exceptions</a:t>
            </a:r>
          </a:p>
          <a:p>
            <a:r>
              <a:rPr lang="en-US" sz="2400" dirty="0">
                <a:latin typeface="Palatino Linotype" panose="02040502050505030304" pitchFamily="18" charset="0"/>
              </a:rPr>
              <a:t>4. The right to receive equal service and pricing from a business, even if they exercise their privacy rights under the </a:t>
            </a:r>
            <a:r>
              <a:rPr lang="en-US" sz="2400" dirty="0" smtClean="0">
                <a:latin typeface="Palatino Linotype" panose="02040502050505030304" pitchFamily="18" charset="0"/>
              </a:rPr>
              <a:t>Act</a:t>
            </a:r>
            <a:r>
              <a:rPr lang="en-US" sz="2400" dirty="0">
                <a:latin typeface="Palatino Linotype" panose="02040502050505030304" pitchFamily="18" charset="0"/>
              </a:rPr>
              <a:t>.</a:t>
            </a:r>
          </a:p>
          <a:p>
            <a:pPr marL="0" indent="0">
              <a:buNone/>
            </a:pPr>
            <a:endParaRPr lang="en-US" sz="2400" dirty="0">
              <a:latin typeface="Palatino Linotype" panose="02040502050505030304" pitchFamily="18" charset="0"/>
            </a:endParaRPr>
          </a:p>
        </p:txBody>
      </p:sp>
    </p:spTree>
    <p:extLst>
      <p:ext uri="{BB962C8B-B14F-4D97-AF65-F5344CB8AC3E}">
        <p14:creationId xmlns:p14="http://schemas.microsoft.com/office/powerpoint/2010/main" val="2920960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041971-D9AF-954F-A4CD-2219242C6B0E}"/>
              </a:ext>
            </a:extLst>
          </p:cNvPr>
          <p:cNvSpPr>
            <a:spLocks noGrp="1"/>
          </p:cNvSpPr>
          <p:nvPr>
            <p:ph type="title"/>
          </p:nvPr>
        </p:nvSpPr>
        <p:spPr/>
        <p:txBody>
          <a:bodyPr>
            <a:normAutofit/>
          </a:bodyPr>
          <a:lstStyle/>
          <a:p>
            <a:r>
              <a:rPr lang="en-US" sz="4000" dirty="0">
                <a:latin typeface="Palatino Linotype" panose="02040502050505030304" pitchFamily="18" charset="0"/>
              </a:rPr>
              <a:t>“BIG BROTHER”</a:t>
            </a:r>
          </a:p>
        </p:txBody>
      </p:sp>
      <p:sp>
        <p:nvSpPr>
          <p:cNvPr id="3" name="Content Placeholder 2">
            <a:extLst>
              <a:ext uri="{FF2B5EF4-FFF2-40B4-BE49-F238E27FC236}">
                <a16:creationId xmlns="" xmlns:a16="http://schemas.microsoft.com/office/drawing/2014/main" id="{F8FB4E9B-C32C-DE4E-BA5B-DFFF68756182}"/>
              </a:ext>
            </a:extLst>
          </p:cNvPr>
          <p:cNvSpPr>
            <a:spLocks noGrp="1"/>
          </p:cNvSpPr>
          <p:nvPr>
            <p:ph idx="1"/>
          </p:nvPr>
        </p:nvSpPr>
        <p:spPr>
          <a:xfrm>
            <a:off x="1816443" y="1793789"/>
            <a:ext cx="9268039" cy="4006222"/>
          </a:xfrm>
        </p:spPr>
        <p:txBody>
          <a:bodyPr>
            <a:normAutofit/>
          </a:bodyPr>
          <a:lstStyle/>
          <a:p>
            <a:r>
              <a:rPr lang="en-US" sz="2800" dirty="0">
                <a:latin typeface="Palatino Linotype" panose="02040502050505030304" pitchFamily="18" charset="0"/>
              </a:rPr>
              <a:t>China-leader is</a:t>
            </a:r>
            <a:r>
              <a:rPr lang="en-US" sz="2800" dirty="0">
                <a:solidFill>
                  <a:schemeClr val="accent1"/>
                </a:solidFill>
                <a:latin typeface="Palatino Linotype" panose="02040502050505030304" pitchFamily="18" charset="0"/>
              </a:rPr>
              <a:t> </a:t>
            </a:r>
            <a:r>
              <a:rPr lang="en-US" sz="2800" dirty="0">
                <a:solidFill>
                  <a:schemeClr val="tx1"/>
                </a:solidFill>
                <a:latin typeface="Palatino Linotype" panose="02040502050505030304" pitchFamily="18" charset="0"/>
              </a:rPr>
              <a:t>monitoring</a:t>
            </a:r>
            <a:r>
              <a:rPr lang="en-US" sz="2800" dirty="0">
                <a:solidFill>
                  <a:schemeClr val="accent1"/>
                </a:solidFill>
                <a:latin typeface="Palatino Linotype" panose="02040502050505030304" pitchFamily="18" charset="0"/>
              </a:rPr>
              <a:t> </a:t>
            </a:r>
            <a:r>
              <a:rPr lang="en-US" sz="2800" dirty="0">
                <a:latin typeface="Palatino Linotype" panose="02040502050505030304" pitchFamily="18" charset="0"/>
              </a:rPr>
              <a:t>all computer/internet, texting, usage</a:t>
            </a:r>
          </a:p>
          <a:p>
            <a:r>
              <a:rPr lang="en-US" sz="2800" dirty="0">
                <a:solidFill>
                  <a:schemeClr val="tx1"/>
                </a:solidFill>
                <a:latin typeface="Palatino Linotype" panose="02040502050505030304" pitchFamily="18" charset="0"/>
              </a:rPr>
              <a:t>Classic “surveillance” by government to </a:t>
            </a:r>
            <a:r>
              <a:rPr lang="en-US" sz="2800" dirty="0" err="1">
                <a:solidFill>
                  <a:schemeClr val="tx1"/>
                </a:solidFill>
                <a:latin typeface="Palatino Linotype" panose="02040502050505030304" pitchFamily="18" charset="0"/>
              </a:rPr>
              <a:t>internation</a:t>
            </a:r>
            <a:r>
              <a:rPr lang="en-US" sz="2800" dirty="0">
                <a:solidFill>
                  <a:schemeClr val="tx1"/>
                </a:solidFill>
                <a:latin typeface="Palatino Linotype" panose="02040502050505030304" pitchFamily="18" charset="0"/>
              </a:rPr>
              <a:t>, security and “security”</a:t>
            </a:r>
          </a:p>
          <a:p>
            <a:r>
              <a:rPr lang="en-US" sz="2800" dirty="0">
                <a:solidFill>
                  <a:schemeClr val="tx1"/>
                </a:solidFill>
                <a:latin typeface="Palatino Linotype" panose="02040502050505030304" pitchFamily="18" charset="0"/>
              </a:rPr>
              <a:t>“Once untrustworthy, always restricted”</a:t>
            </a:r>
          </a:p>
        </p:txBody>
      </p:sp>
    </p:spTree>
    <p:extLst>
      <p:ext uri="{BB962C8B-B14F-4D97-AF65-F5344CB8AC3E}">
        <p14:creationId xmlns:p14="http://schemas.microsoft.com/office/powerpoint/2010/main" val="2686938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latin typeface="Palatino Linotype" panose="02040502050505030304" pitchFamily="18" charset="0"/>
              </a:rPr>
              <a:t>Censorship in China </a:t>
            </a:r>
            <a:br>
              <a:rPr lang="en-US" sz="4000" dirty="0">
                <a:latin typeface="Palatino Linotype" panose="02040502050505030304" pitchFamily="18" charset="0"/>
              </a:rPr>
            </a:br>
            <a:endParaRPr lang="en-US" sz="4000" dirty="0">
              <a:latin typeface="Palatino Linotype" panose="02040502050505030304" pitchFamily="18" charset="0"/>
            </a:endParaRPr>
          </a:p>
        </p:txBody>
      </p:sp>
      <p:sp>
        <p:nvSpPr>
          <p:cNvPr id="7" name="Content Placeholder 6"/>
          <p:cNvSpPr>
            <a:spLocks noGrp="1"/>
          </p:cNvSpPr>
          <p:nvPr>
            <p:ph sz="half" idx="1"/>
          </p:nvPr>
        </p:nvSpPr>
        <p:spPr>
          <a:xfrm>
            <a:off x="1161827" y="2041451"/>
            <a:ext cx="5125556" cy="3777622"/>
          </a:xfrm>
        </p:spPr>
        <p:txBody>
          <a:bodyPr>
            <a:normAutofit/>
          </a:bodyPr>
          <a:lstStyle/>
          <a:p>
            <a:r>
              <a:rPr lang="en-US" sz="2400" dirty="0">
                <a:latin typeface="Palatino Linotype" panose="02040502050505030304" pitchFamily="18" charset="0"/>
              </a:rPr>
              <a:t>Freedom on the Net 2017 Report:</a:t>
            </a:r>
          </a:p>
          <a:p>
            <a:r>
              <a:rPr lang="en-US" sz="2400" dirty="0">
                <a:latin typeface="Palatino Linotype" panose="02040502050505030304" pitchFamily="18" charset="0"/>
              </a:rPr>
              <a:t>Status = “Not Free” </a:t>
            </a:r>
          </a:p>
          <a:p>
            <a:r>
              <a:rPr lang="en-US" sz="2400" dirty="0">
                <a:latin typeface="Palatino Linotype" panose="02040502050505030304" pitchFamily="18" charset="0"/>
              </a:rPr>
              <a:t>Overall Ranking is 87/100</a:t>
            </a:r>
          </a:p>
          <a:p>
            <a:pPr marL="0" indent="0">
              <a:buNone/>
            </a:pPr>
            <a:r>
              <a:rPr lang="en-US" sz="2400" dirty="0">
                <a:latin typeface="Palatino Linotype" panose="02040502050505030304" pitchFamily="18" charset="0"/>
              </a:rPr>
              <a:t>	- Obstacles to Access: 17/25</a:t>
            </a:r>
          </a:p>
          <a:p>
            <a:pPr marL="0" indent="0">
              <a:buNone/>
            </a:pPr>
            <a:r>
              <a:rPr lang="en-US" sz="2400" dirty="0">
                <a:latin typeface="Palatino Linotype" panose="02040502050505030304" pitchFamily="18" charset="0"/>
              </a:rPr>
              <a:t>	- Limits on Content: 30/35</a:t>
            </a:r>
          </a:p>
          <a:p>
            <a:pPr marL="0" indent="0">
              <a:buNone/>
            </a:pPr>
            <a:r>
              <a:rPr lang="en-US" sz="2400" dirty="0">
                <a:latin typeface="Palatino Linotype" panose="02040502050505030304" pitchFamily="18" charset="0"/>
              </a:rPr>
              <a:t>	- Violations of User Rights: 40/40</a:t>
            </a:r>
          </a:p>
        </p:txBody>
      </p:sp>
      <p:pic>
        <p:nvPicPr>
          <p:cNvPr id="10" name="Content Placeholder 9"/>
          <p:cNvPicPr>
            <a:picLocks noGrp="1"/>
          </p:cNvPicPr>
          <p:nvPr>
            <p:ph sz="half" idx="2"/>
          </p:nvPr>
        </p:nvPicPr>
        <p:blipFill>
          <a:blip r:embed="rId2">
            <a:extLst>
              <a:ext uri="{28A0092B-C50C-407E-A947-70E740481C1C}">
                <a14:useLocalDpi xmlns:a14="http://schemas.microsoft.com/office/drawing/2010/main" val="0"/>
              </a:ext>
            </a:extLst>
          </a:blip>
          <a:stretch>
            <a:fillRect/>
          </a:stretch>
        </p:blipFill>
        <p:spPr>
          <a:xfrm>
            <a:off x="6287383" y="2509284"/>
            <a:ext cx="5394436" cy="3899607"/>
          </a:xfrm>
          <a:prstGeom prst="rect">
            <a:avLst/>
          </a:prstGeom>
          <a:effectLst>
            <a:softEdge rad="50800"/>
          </a:effectLst>
        </p:spPr>
      </p:pic>
    </p:spTree>
    <p:extLst>
      <p:ext uri="{BB962C8B-B14F-4D97-AF65-F5344CB8AC3E}">
        <p14:creationId xmlns:p14="http://schemas.microsoft.com/office/powerpoint/2010/main" val="16191995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1681" y="624110"/>
            <a:ext cx="9492932" cy="1280890"/>
          </a:xfrm>
        </p:spPr>
        <p:txBody>
          <a:bodyPr>
            <a:normAutofit/>
          </a:bodyPr>
          <a:lstStyle/>
          <a:p>
            <a:r>
              <a:rPr lang="en-US" sz="4000" dirty="0">
                <a:latin typeface="Palatino Linotype" panose="02040502050505030304" pitchFamily="18" charset="0"/>
              </a:rPr>
              <a:t>“THE GREAT FIREWALL OF CHINA”</a:t>
            </a:r>
          </a:p>
        </p:txBody>
      </p:sp>
      <p:sp>
        <p:nvSpPr>
          <p:cNvPr id="5" name="Content Placeholder 4"/>
          <p:cNvSpPr>
            <a:spLocks noGrp="1"/>
          </p:cNvSpPr>
          <p:nvPr>
            <p:ph idx="1"/>
          </p:nvPr>
        </p:nvSpPr>
        <p:spPr>
          <a:xfrm>
            <a:off x="1750829" y="1446027"/>
            <a:ext cx="5790282" cy="4976038"/>
          </a:xfrm>
        </p:spPr>
        <p:txBody>
          <a:bodyPr>
            <a:noAutofit/>
          </a:bodyPr>
          <a:lstStyle/>
          <a:p>
            <a:r>
              <a:rPr lang="en-US" sz="2400" dirty="0">
                <a:latin typeface="Palatino Linotype" panose="02040502050505030304" pitchFamily="18" charset="0"/>
              </a:rPr>
              <a:t>Origin: Deng Xiaoping </a:t>
            </a:r>
          </a:p>
          <a:p>
            <a:pPr marL="0" indent="0">
              <a:buNone/>
            </a:pPr>
            <a:r>
              <a:rPr lang="en-US" sz="2400" dirty="0">
                <a:latin typeface="Palatino Linotype" panose="02040502050505030304" pitchFamily="18" charset="0"/>
              </a:rPr>
              <a:t>	- “if you open a window for fresh air for  longer than 10 hours, you have to expect some flies to blow in”</a:t>
            </a:r>
          </a:p>
          <a:p>
            <a:r>
              <a:rPr lang="en-US" sz="2400" dirty="0">
                <a:latin typeface="Palatino Linotype" panose="02040502050505030304" pitchFamily="18" charset="0"/>
              </a:rPr>
              <a:t>“Golden Shield Project” (1998)</a:t>
            </a:r>
          </a:p>
          <a:p>
            <a:pPr marL="0" indent="0">
              <a:buNone/>
            </a:pPr>
            <a:r>
              <a:rPr lang="en-US" sz="2400" dirty="0">
                <a:latin typeface="Palatino Linotype" panose="02040502050505030304" pitchFamily="18" charset="0"/>
              </a:rPr>
              <a:t>	- database driven surveillance system </a:t>
            </a:r>
          </a:p>
          <a:p>
            <a:pPr marL="0" indent="0">
              <a:buNone/>
            </a:pPr>
            <a:r>
              <a:rPr lang="en-US" sz="2400" dirty="0">
                <a:latin typeface="Palatino Linotype" panose="02040502050505030304" pitchFamily="18" charset="0"/>
              </a:rPr>
              <a:t>	- allows government to access every 	  person’s records </a:t>
            </a:r>
          </a:p>
          <a:p>
            <a:pPr marL="0" indent="0">
              <a:buNone/>
            </a:pPr>
            <a:r>
              <a:rPr lang="en-US" sz="2400" dirty="0">
                <a:latin typeface="Palatino Linotype" panose="02040502050505030304" pitchFamily="18" charset="0"/>
              </a:rPr>
              <a:t>	- delete content considered to be 	  	  dangerous to Chinese government </a:t>
            </a:r>
          </a:p>
        </p:txBody>
      </p:sp>
      <p:pic>
        <p:nvPicPr>
          <p:cNvPr id="6" name="Picture 5"/>
          <p:cNvPicPr>
            <a:picLocks noChangeAspect="1"/>
          </p:cNvPicPr>
          <p:nvPr/>
        </p:nvPicPr>
        <p:blipFill>
          <a:blip r:embed="rId2"/>
          <a:stretch>
            <a:fillRect/>
          </a:stretch>
        </p:blipFill>
        <p:spPr>
          <a:xfrm>
            <a:off x="7661110" y="1692349"/>
            <a:ext cx="3007645" cy="3971260"/>
          </a:xfrm>
          <a:prstGeom prst="rect">
            <a:avLst/>
          </a:prstGeom>
        </p:spPr>
      </p:pic>
    </p:spTree>
    <p:extLst>
      <p:ext uri="{BB962C8B-B14F-4D97-AF65-F5344CB8AC3E}">
        <p14:creationId xmlns:p14="http://schemas.microsoft.com/office/powerpoint/2010/main" val="2247809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9425" y="911058"/>
            <a:ext cx="8911687" cy="877764"/>
          </a:xfrm>
        </p:spPr>
        <p:txBody>
          <a:bodyPr>
            <a:normAutofit/>
          </a:bodyPr>
          <a:lstStyle/>
          <a:p>
            <a:r>
              <a:rPr lang="en-US" sz="4000" dirty="0">
                <a:latin typeface="Palatino Linotype" panose="02040502050505030304" pitchFamily="18" charset="0"/>
              </a:rPr>
              <a:t>SOCIAL MEDIA PLATFORMS</a:t>
            </a:r>
          </a:p>
        </p:txBody>
      </p:sp>
      <p:sp>
        <p:nvSpPr>
          <p:cNvPr id="3" name="Content Placeholder 2"/>
          <p:cNvSpPr>
            <a:spLocks noGrp="1"/>
          </p:cNvSpPr>
          <p:nvPr>
            <p:ph idx="1"/>
          </p:nvPr>
        </p:nvSpPr>
        <p:spPr>
          <a:xfrm>
            <a:off x="1240571" y="1661483"/>
            <a:ext cx="9886095" cy="5196517"/>
          </a:xfrm>
        </p:spPr>
        <p:txBody>
          <a:bodyPr>
            <a:noAutofit/>
          </a:bodyPr>
          <a:lstStyle/>
          <a:p>
            <a:pPr>
              <a:lnSpc>
                <a:spcPct val="150000"/>
              </a:lnSpc>
            </a:pPr>
            <a:r>
              <a:rPr lang="en-US" sz="2400" dirty="0">
                <a:latin typeface="Palatino Linotype" panose="02040502050505030304" pitchFamily="18" charset="0"/>
              </a:rPr>
              <a:t>Social Networking -Facebook, LinkedIn, Yammer, VK, </a:t>
            </a:r>
            <a:r>
              <a:rPr lang="en-US" sz="2400" dirty="0" err="1">
                <a:latin typeface="Palatino Linotype" panose="02040502050505030304" pitchFamily="18" charset="0"/>
              </a:rPr>
              <a:t>QZone</a:t>
            </a:r>
            <a:r>
              <a:rPr lang="en-US" sz="2400" dirty="0">
                <a:latin typeface="Palatino Linotype" panose="02040502050505030304" pitchFamily="18" charset="0"/>
              </a:rPr>
              <a:t>, </a:t>
            </a:r>
            <a:r>
              <a:rPr lang="en-US" sz="2400" dirty="0" err="1">
                <a:latin typeface="Palatino Linotype" panose="02040502050505030304" pitchFamily="18" charset="0"/>
              </a:rPr>
              <a:t>Cloob</a:t>
            </a:r>
            <a:endParaRPr lang="en-US" sz="2400" dirty="0">
              <a:latin typeface="Palatino Linotype" panose="02040502050505030304" pitchFamily="18" charset="0"/>
            </a:endParaRPr>
          </a:p>
          <a:p>
            <a:pPr>
              <a:lnSpc>
                <a:spcPct val="150000"/>
              </a:lnSpc>
            </a:pPr>
            <a:r>
              <a:rPr lang="en-US" sz="2400" dirty="0">
                <a:latin typeface="Palatino Linotype" panose="02040502050505030304" pitchFamily="18" charset="0"/>
              </a:rPr>
              <a:t>Video/content based communities - </a:t>
            </a:r>
            <a:r>
              <a:rPr lang="en-US" sz="2400" dirty="0" err="1">
                <a:latin typeface="Palatino Linotype" panose="02040502050505030304" pitchFamily="18" charset="0"/>
              </a:rPr>
              <a:t>Youtube</a:t>
            </a:r>
            <a:r>
              <a:rPr lang="en-US" sz="2400" dirty="0">
                <a:latin typeface="Palatino Linotype" panose="02040502050505030304" pitchFamily="18" charset="0"/>
              </a:rPr>
              <a:t>, Pinterest, Instagram</a:t>
            </a:r>
          </a:p>
          <a:p>
            <a:pPr>
              <a:lnSpc>
                <a:spcPct val="150000"/>
              </a:lnSpc>
            </a:pPr>
            <a:r>
              <a:rPr lang="en-US" sz="2400" dirty="0">
                <a:latin typeface="Palatino Linotype" panose="02040502050505030304" pitchFamily="18" charset="0"/>
              </a:rPr>
              <a:t>Blogs-Blogger, Twitter, Weibo, GroupMe.</a:t>
            </a:r>
          </a:p>
          <a:p>
            <a:pPr>
              <a:lnSpc>
                <a:spcPct val="150000"/>
              </a:lnSpc>
            </a:pPr>
            <a:r>
              <a:rPr lang="en-US" sz="2400" dirty="0">
                <a:latin typeface="Palatino Linotype" panose="02040502050505030304" pitchFamily="18" charset="0"/>
              </a:rPr>
              <a:t>Crowd-sourced projects-Wikipedia, Kickstarter, GoFundMe </a:t>
            </a:r>
          </a:p>
          <a:p>
            <a:pPr>
              <a:lnSpc>
                <a:spcPct val="150000"/>
              </a:lnSpc>
            </a:pPr>
            <a:r>
              <a:rPr lang="en-US" sz="2400" dirty="0">
                <a:latin typeface="Palatino Linotype" panose="02040502050505030304" pitchFamily="18" charset="0"/>
              </a:rPr>
              <a:t>Location-based communities-Foursquare, Yelp</a:t>
            </a:r>
          </a:p>
          <a:p>
            <a:pPr>
              <a:lnSpc>
                <a:spcPct val="150000"/>
              </a:lnSpc>
            </a:pPr>
            <a:r>
              <a:rPr lang="en-US" sz="2400" dirty="0">
                <a:latin typeface="Palatino Linotype" panose="02040502050505030304" pitchFamily="18" charset="0"/>
              </a:rPr>
              <a:t>Document–sharing sites - </a:t>
            </a:r>
            <a:r>
              <a:rPr lang="en-US" sz="2400" dirty="0" err="1">
                <a:latin typeface="Palatino Linotype" panose="02040502050505030304" pitchFamily="18" charset="0"/>
              </a:rPr>
              <a:t>SlideShare</a:t>
            </a:r>
            <a:r>
              <a:rPr lang="en-US" sz="2400" dirty="0">
                <a:latin typeface="Palatino Linotype" panose="02040502050505030304" pitchFamily="18" charset="0"/>
              </a:rPr>
              <a:t>, </a:t>
            </a:r>
            <a:r>
              <a:rPr lang="en-US" sz="2400" dirty="0" err="1">
                <a:latin typeface="Palatino Linotype" panose="02040502050505030304" pitchFamily="18" charset="0"/>
              </a:rPr>
              <a:t>Scribd</a:t>
            </a:r>
            <a:r>
              <a:rPr lang="en-US" sz="2400" dirty="0">
                <a:latin typeface="Palatino Linotype" panose="02040502050505030304" pitchFamily="18" charset="0"/>
              </a:rPr>
              <a:t>, Prezi </a:t>
            </a:r>
          </a:p>
        </p:txBody>
      </p:sp>
      <p:pic>
        <p:nvPicPr>
          <p:cNvPr id="614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2516" y="0"/>
            <a:ext cx="4079484" cy="1586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2630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3076" y="516533"/>
            <a:ext cx="8911687" cy="950759"/>
          </a:xfrm>
        </p:spPr>
        <p:txBody>
          <a:bodyPr>
            <a:noAutofit/>
          </a:bodyPr>
          <a:lstStyle/>
          <a:p>
            <a:r>
              <a:rPr lang="en-US" sz="4000" dirty="0">
                <a:latin typeface="Palatino Linotype" panose="02040502050505030304" pitchFamily="18" charset="0"/>
              </a:rPr>
              <a:t>LEGISLATION </a:t>
            </a:r>
            <a:br>
              <a:rPr lang="en-US" sz="4000" dirty="0">
                <a:latin typeface="Palatino Linotype" panose="02040502050505030304" pitchFamily="18" charset="0"/>
              </a:rPr>
            </a:br>
            <a:endParaRPr lang="en-US" sz="4000" dirty="0">
              <a:latin typeface="Palatino Linotype" panose="02040502050505030304" pitchFamily="18" charset="0"/>
            </a:endParaRPr>
          </a:p>
        </p:txBody>
      </p:sp>
      <p:sp>
        <p:nvSpPr>
          <p:cNvPr id="3" name="Content Placeholder 2"/>
          <p:cNvSpPr>
            <a:spLocks noGrp="1"/>
          </p:cNvSpPr>
          <p:nvPr>
            <p:ph idx="1"/>
          </p:nvPr>
        </p:nvSpPr>
        <p:spPr>
          <a:xfrm>
            <a:off x="1651591" y="1467293"/>
            <a:ext cx="9853021" cy="5181600"/>
          </a:xfrm>
        </p:spPr>
        <p:txBody>
          <a:bodyPr>
            <a:noAutofit/>
          </a:bodyPr>
          <a:lstStyle/>
          <a:p>
            <a:r>
              <a:rPr lang="en-US" sz="2400" dirty="0">
                <a:latin typeface="Palatino Linotype" panose="02040502050505030304" pitchFamily="18" charset="0"/>
              </a:rPr>
              <a:t>Chinese government has created more than 60 different regulations</a:t>
            </a:r>
          </a:p>
          <a:p>
            <a:r>
              <a:rPr lang="en-US" sz="2400" u="sng" dirty="0">
                <a:latin typeface="Palatino Linotype" panose="02040502050505030304" pitchFamily="18" charset="0"/>
              </a:rPr>
              <a:t>The Provisions on the Administration of Internet News Information Systems</a:t>
            </a:r>
            <a:r>
              <a:rPr lang="en-US" sz="2400" dirty="0">
                <a:latin typeface="Palatino Linotype" panose="02040502050505030304" pitchFamily="18" charset="0"/>
              </a:rPr>
              <a:t> (2005) </a:t>
            </a:r>
          </a:p>
          <a:p>
            <a:r>
              <a:rPr lang="en-US" sz="2400" dirty="0">
                <a:latin typeface="Palatino Linotype" panose="02040502050505030304" pitchFamily="18" charset="0"/>
              </a:rPr>
              <a:t>Chapter III, Article 19 – restrictions not allowed online:</a:t>
            </a:r>
          </a:p>
          <a:p>
            <a:pPr marL="0" indent="0">
              <a:buNone/>
            </a:pPr>
            <a:r>
              <a:rPr lang="en-US" sz="2400" dirty="0">
                <a:latin typeface="Palatino Linotype" panose="02040502050505030304" pitchFamily="18" charset="0"/>
              </a:rPr>
              <a:t>	- </a:t>
            </a:r>
            <a:r>
              <a:rPr lang="en-US" sz="2400" b="1" dirty="0">
                <a:latin typeface="Palatino Linotype" panose="02040502050505030304" pitchFamily="18" charset="0"/>
              </a:rPr>
              <a:t>violating</a:t>
            </a:r>
            <a:r>
              <a:rPr lang="en-US" sz="2400" dirty="0">
                <a:latin typeface="Palatino Linotype" panose="02040502050505030304" pitchFamily="18" charset="0"/>
              </a:rPr>
              <a:t> the basic principles as they are confirmed in the Constitution; </a:t>
            </a:r>
          </a:p>
          <a:p>
            <a:pPr marL="0" indent="0">
              <a:buNone/>
            </a:pPr>
            <a:r>
              <a:rPr lang="en-US" sz="2400" dirty="0">
                <a:latin typeface="Palatino Linotype" panose="02040502050505030304" pitchFamily="18" charset="0"/>
              </a:rPr>
              <a:t> 	- </a:t>
            </a:r>
            <a:r>
              <a:rPr lang="en-US" sz="2400" b="1" dirty="0">
                <a:latin typeface="Palatino Linotype" panose="02040502050505030304" pitchFamily="18" charset="0"/>
              </a:rPr>
              <a:t>jeopardizing</a:t>
            </a:r>
            <a:r>
              <a:rPr lang="en-US" sz="2400" dirty="0">
                <a:latin typeface="Palatino Linotype" panose="02040502050505030304" pitchFamily="18" charset="0"/>
              </a:rPr>
              <a:t> the security of the nation, divulging state secrets, subverting of the national regime jeopardizing the integrity of the nation’s unity; </a:t>
            </a:r>
          </a:p>
          <a:p>
            <a:pPr marL="0" indent="0">
              <a:buNone/>
            </a:pPr>
            <a:r>
              <a:rPr lang="en-US" sz="2400" dirty="0">
                <a:latin typeface="Palatino Linotype" panose="02040502050505030304" pitchFamily="18" charset="0"/>
              </a:rPr>
              <a:t> 	- </a:t>
            </a:r>
            <a:r>
              <a:rPr lang="en-US" sz="2400" b="1" dirty="0">
                <a:latin typeface="Palatino Linotype" panose="02040502050505030304" pitchFamily="18" charset="0"/>
              </a:rPr>
              <a:t>harming</a:t>
            </a:r>
            <a:r>
              <a:rPr lang="en-US" sz="2400" dirty="0">
                <a:latin typeface="Palatino Linotype" panose="02040502050505030304" pitchFamily="18" charset="0"/>
              </a:rPr>
              <a:t> the honor or the interests of the nation; </a:t>
            </a:r>
          </a:p>
          <a:p>
            <a:pPr marL="0" indent="0">
              <a:buNone/>
            </a:pPr>
            <a:r>
              <a:rPr lang="en-US" sz="2400" dirty="0">
                <a:latin typeface="Palatino Linotype" panose="02040502050505030304" pitchFamily="18" charset="0"/>
              </a:rPr>
              <a:t>	- </a:t>
            </a:r>
            <a:r>
              <a:rPr lang="en-US" sz="2400" b="1" dirty="0">
                <a:latin typeface="Palatino Linotype" panose="02040502050505030304" pitchFamily="18" charset="0"/>
              </a:rPr>
              <a:t>inciting</a:t>
            </a:r>
            <a:r>
              <a:rPr lang="en-US" sz="2400" dirty="0">
                <a:latin typeface="Palatino Linotype" panose="02040502050505030304" pitchFamily="18" charset="0"/>
              </a:rPr>
              <a:t> hatred against peoples, racism against peoples, or disrupting the solidarity of peoples; </a:t>
            </a:r>
          </a:p>
          <a:p>
            <a:pPr marL="0" indent="0">
              <a:buNone/>
            </a:pPr>
            <a:r>
              <a:rPr lang="en-US" sz="2400" dirty="0">
                <a:latin typeface="Palatino Linotype" panose="02040502050505030304" pitchFamily="18" charset="0"/>
              </a:rPr>
              <a:t>	</a:t>
            </a:r>
          </a:p>
        </p:txBody>
      </p:sp>
    </p:spTree>
    <p:extLst>
      <p:ext uri="{BB962C8B-B14F-4D97-AF65-F5344CB8AC3E}">
        <p14:creationId xmlns:p14="http://schemas.microsoft.com/office/powerpoint/2010/main" val="28930663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5411CE-CCFB-554F-9C35-C274D1486169}"/>
              </a:ext>
            </a:extLst>
          </p:cNvPr>
          <p:cNvSpPr>
            <a:spLocks noGrp="1"/>
          </p:cNvSpPr>
          <p:nvPr>
            <p:ph type="title"/>
          </p:nvPr>
        </p:nvSpPr>
        <p:spPr>
          <a:xfrm>
            <a:off x="2270196" y="279866"/>
            <a:ext cx="8911687" cy="344078"/>
          </a:xfrm>
        </p:spPr>
        <p:txBody>
          <a:bodyPr>
            <a:normAutofit fontScale="90000"/>
          </a:bodyPr>
          <a:lstStyle/>
          <a:p>
            <a:endParaRPr lang="en-US" dirty="0"/>
          </a:p>
        </p:txBody>
      </p:sp>
      <p:sp>
        <p:nvSpPr>
          <p:cNvPr id="3" name="Content Placeholder 2">
            <a:extLst>
              <a:ext uri="{FF2B5EF4-FFF2-40B4-BE49-F238E27FC236}">
                <a16:creationId xmlns="" xmlns:a16="http://schemas.microsoft.com/office/drawing/2014/main" id="{14C92BEC-8373-0641-A808-CCCC7A8A79F6}"/>
              </a:ext>
            </a:extLst>
          </p:cNvPr>
          <p:cNvSpPr>
            <a:spLocks noGrp="1"/>
          </p:cNvSpPr>
          <p:nvPr>
            <p:ph idx="1"/>
          </p:nvPr>
        </p:nvSpPr>
        <p:spPr>
          <a:xfrm>
            <a:off x="2266483" y="1079350"/>
            <a:ext cx="8915400" cy="5633422"/>
          </a:xfrm>
        </p:spPr>
        <p:txBody>
          <a:bodyPr>
            <a:noAutofit/>
          </a:bodyPr>
          <a:lstStyle/>
          <a:p>
            <a:pPr marL="0" indent="0">
              <a:buNone/>
            </a:pPr>
            <a:r>
              <a:rPr lang="en-US" sz="2400" dirty="0">
                <a:latin typeface="Palatino Linotype" panose="02040502050505030304" pitchFamily="18" charset="0"/>
              </a:rPr>
              <a:t>- </a:t>
            </a:r>
            <a:r>
              <a:rPr lang="en-US" sz="2400" b="1" dirty="0">
                <a:latin typeface="Palatino Linotype" panose="02040502050505030304" pitchFamily="18" charset="0"/>
              </a:rPr>
              <a:t>disrupting</a:t>
            </a:r>
            <a:r>
              <a:rPr lang="en-US" sz="2400" dirty="0">
                <a:latin typeface="Palatino Linotype" panose="02040502050505030304" pitchFamily="18" charset="0"/>
              </a:rPr>
              <a:t> national policies on religion, propagating evil cults and feudal superstitions; </a:t>
            </a:r>
          </a:p>
          <a:p>
            <a:pPr marL="0" indent="0">
              <a:buNone/>
            </a:pPr>
            <a:r>
              <a:rPr lang="en-US" sz="2400" dirty="0">
                <a:latin typeface="Palatino Linotype" panose="02040502050505030304" pitchFamily="18" charset="0"/>
              </a:rPr>
              <a:t>- </a:t>
            </a:r>
            <a:r>
              <a:rPr lang="en-US" sz="2400" b="1" dirty="0">
                <a:latin typeface="Palatino Linotype" panose="02040502050505030304" pitchFamily="18" charset="0"/>
              </a:rPr>
              <a:t>spreading</a:t>
            </a:r>
            <a:r>
              <a:rPr lang="en-US" sz="2400" dirty="0">
                <a:latin typeface="Palatino Linotype" panose="02040502050505030304" pitchFamily="18" charset="0"/>
              </a:rPr>
              <a:t> rumors, disturbing social order, or disrupting social stability; </a:t>
            </a:r>
          </a:p>
          <a:p>
            <a:pPr marL="0" indent="0">
              <a:buNone/>
            </a:pPr>
            <a:r>
              <a:rPr lang="en-US" sz="2400" dirty="0">
                <a:latin typeface="Palatino Linotype" panose="02040502050505030304" pitchFamily="18" charset="0"/>
              </a:rPr>
              <a:t>- </a:t>
            </a:r>
            <a:r>
              <a:rPr lang="en-US" sz="2400" b="1" dirty="0">
                <a:latin typeface="Palatino Linotype" panose="02040502050505030304" pitchFamily="18" charset="0"/>
              </a:rPr>
              <a:t>spreading</a:t>
            </a:r>
            <a:r>
              <a:rPr lang="en-US" sz="2400" dirty="0">
                <a:latin typeface="Palatino Linotype" panose="02040502050505030304" pitchFamily="18" charset="0"/>
              </a:rPr>
              <a:t> obscenity, pornography, gambling, violence, terror, or abetting the commission of a crime; </a:t>
            </a:r>
          </a:p>
          <a:p>
            <a:pPr marL="0" indent="0">
              <a:buNone/>
            </a:pPr>
            <a:r>
              <a:rPr lang="en-US" sz="2400" dirty="0">
                <a:latin typeface="Palatino Linotype" panose="02040502050505030304" pitchFamily="18" charset="0"/>
              </a:rPr>
              <a:t>- </a:t>
            </a:r>
            <a:r>
              <a:rPr lang="en-US" sz="2400" b="1" dirty="0">
                <a:latin typeface="Palatino Linotype" panose="02040502050505030304" pitchFamily="18" charset="0"/>
              </a:rPr>
              <a:t>insulting</a:t>
            </a:r>
            <a:r>
              <a:rPr lang="en-US" sz="2400" dirty="0">
                <a:latin typeface="Palatino Linotype" panose="02040502050505030304" pitchFamily="18" charset="0"/>
              </a:rPr>
              <a:t> or defaming third parties, infringing on the legal rights and interests of third parties; </a:t>
            </a:r>
          </a:p>
          <a:p>
            <a:pPr marL="0" indent="0">
              <a:buNone/>
            </a:pPr>
            <a:r>
              <a:rPr lang="en-US" sz="2400" dirty="0">
                <a:latin typeface="Palatino Linotype" panose="02040502050505030304" pitchFamily="18" charset="0"/>
              </a:rPr>
              <a:t>- </a:t>
            </a:r>
            <a:r>
              <a:rPr lang="en-US" sz="2400" b="1" dirty="0">
                <a:latin typeface="Palatino Linotype" panose="02040502050505030304" pitchFamily="18" charset="0"/>
              </a:rPr>
              <a:t>inciting</a:t>
            </a:r>
            <a:r>
              <a:rPr lang="en-US" sz="2400" dirty="0">
                <a:latin typeface="Palatino Linotype" panose="02040502050505030304" pitchFamily="18" charset="0"/>
              </a:rPr>
              <a:t> illegal assemblies, associations, marches, demonstrations, or gatherings that disturb social 	   	                order; </a:t>
            </a:r>
          </a:p>
          <a:p>
            <a:pPr marL="0" indent="0">
              <a:buNone/>
            </a:pPr>
            <a:r>
              <a:rPr lang="en-US" sz="2400" dirty="0">
                <a:latin typeface="Palatino Linotype" panose="02040502050505030304" pitchFamily="18" charset="0"/>
              </a:rPr>
              <a:t>- </a:t>
            </a:r>
            <a:r>
              <a:rPr lang="en-US" sz="2400" b="1" dirty="0">
                <a:latin typeface="Palatino Linotype" panose="02040502050505030304" pitchFamily="18" charset="0"/>
              </a:rPr>
              <a:t>conducting</a:t>
            </a:r>
            <a:r>
              <a:rPr lang="en-US" sz="2400" dirty="0">
                <a:latin typeface="Palatino Linotype" panose="02040502050505030304" pitchFamily="18" charset="0"/>
              </a:rPr>
              <a:t> activities in the name of an illegal civil organization</a:t>
            </a:r>
          </a:p>
          <a:p>
            <a:endParaRPr lang="en-US" sz="2400" dirty="0"/>
          </a:p>
        </p:txBody>
      </p:sp>
    </p:spTree>
    <p:extLst>
      <p:ext uri="{BB962C8B-B14F-4D97-AF65-F5344CB8AC3E}">
        <p14:creationId xmlns:p14="http://schemas.microsoft.com/office/powerpoint/2010/main" val="39875042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6250" y="419715"/>
            <a:ext cx="10354738" cy="791634"/>
          </a:xfrm>
        </p:spPr>
        <p:txBody>
          <a:bodyPr>
            <a:noAutofit/>
          </a:bodyPr>
          <a:lstStyle/>
          <a:p>
            <a:r>
              <a:rPr lang="en-US" sz="4000" dirty="0">
                <a:latin typeface="Palatino Linotype" panose="02040502050505030304" pitchFamily="18" charset="0"/>
              </a:rPr>
              <a:t>TIANANMEN SQUARE PROTESTS OF 1989</a:t>
            </a:r>
            <a:br>
              <a:rPr lang="en-US" sz="4000" dirty="0">
                <a:latin typeface="Palatino Linotype" panose="02040502050505030304" pitchFamily="18" charset="0"/>
              </a:rPr>
            </a:br>
            <a:endParaRPr lang="en-US" sz="4000" dirty="0">
              <a:latin typeface="Palatino Linotype" panose="02040502050505030304" pitchFamily="18" charset="0"/>
            </a:endParaRPr>
          </a:p>
        </p:txBody>
      </p:sp>
      <p:sp>
        <p:nvSpPr>
          <p:cNvPr id="3" name="Content Placeholder 2"/>
          <p:cNvSpPr>
            <a:spLocks noGrp="1"/>
          </p:cNvSpPr>
          <p:nvPr>
            <p:ph idx="1"/>
          </p:nvPr>
        </p:nvSpPr>
        <p:spPr>
          <a:xfrm>
            <a:off x="1764254" y="1366221"/>
            <a:ext cx="9492932" cy="2355925"/>
          </a:xfrm>
        </p:spPr>
        <p:txBody>
          <a:bodyPr>
            <a:noAutofit/>
          </a:bodyPr>
          <a:lstStyle/>
          <a:p>
            <a:r>
              <a:rPr lang="en-US" sz="2400" dirty="0">
                <a:latin typeface="Palatino Linotype" panose="02040502050505030304" pitchFamily="18" charset="0"/>
              </a:rPr>
              <a:t>“July Fourth Incident” </a:t>
            </a:r>
          </a:p>
          <a:p>
            <a:r>
              <a:rPr lang="en-US" sz="2400" dirty="0">
                <a:latin typeface="Palatino Linotype" panose="02040502050505030304" pitchFamily="18" charset="0"/>
              </a:rPr>
              <a:t>Protest led by students – unhappy with economic development focusing towards the political elite </a:t>
            </a:r>
          </a:p>
          <a:p>
            <a:r>
              <a:rPr lang="en-US" sz="2400" dirty="0">
                <a:latin typeface="Palatino Linotype" panose="02040502050505030304" pitchFamily="18" charset="0"/>
              </a:rPr>
              <a:t>Over 1 million protestors </a:t>
            </a:r>
          </a:p>
          <a:p>
            <a:r>
              <a:rPr lang="en-US" sz="2400" dirty="0">
                <a:latin typeface="Palatino Linotype" panose="02040502050505030304" pitchFamily="18" charset="0"/>
              </a:rPr>
              <a:t>Martial Law – 300,000 troops; hundreds of Chinese citizens killed </a:t>
            </a:r>
          </a:p>
          <a:p>
            <a:pPr marL="0" indent="0">
              <a:buNone/>
            </a:pPr>
            <a:endParaRPr lang="en-US" sz="2400" dirty="0">
              <a:latin typeface="Palatino Linotype" panose="02040502050505030304" pitchFamily="18" charset="0"/>
            </a:endParaRPr>
          </a:p>
        </p:txBody>
      </p:sp>
      <p:pic>
        <p:nvPicPr>
          <p:cNvPr id="5" name="Picture 4"/>
          <p:cNvPicPr>
            <a:picLocks noChangeAspect="1"/>
          </p:cNvPicPr>
          <p:nvPr/>
        </p:nvPicPr>
        <p:blipFill>
          <a:blip r:embed="rId2"/>
          <a:stretch>
            <a:fillRect/>
          </a:stretch>
        </p:blipFill>
        <p:spPr>
          <a:xfrm>
            <a:off x="1586249" y="4077143"/>
            <a:ext cx="3814089" cy="2411376"/>
          </a:xfrm>
          <a:prstGeom prst="rect">
            <a:avLst/>
          </a:prstGeom>
        </p:spPr>
      </p:pic>
      <p:pic>
        <p:nvPicPr>
          <p:cNvPr id="6" name="Picture 5"/>
          <p:cNvPicPr>
            <a:picLocks noChangeAspect="1"/>
          </p:cNvPicPr>
          <p:nvPr/>
        </p:nvPicPr>
        <p:blipFill>
          <a:blip r:embed="rId3"/>
          <a:stretch>
            <a:fillRect/>
          </a:stretch>
        </p:blipFill>
        <p:spPr>
          <a:xfrm>
            <a:off x="6258035" y="4077143"/>
            <a:ext cx="4524375" cy="2533650"/>
          </a:xfrm>
          <a:prstGeom prst="rect">
            <a:avLst/>
          </a:prstGeom>
        </p:spPr>
      </p:pic>
    </p:spTree>
    <p:extLst>
      <p:ext uri="{BB962C8B-B14F-4D97-AF65-F5344CB8AC3E}">
        <p14:creationId xmlns:p14="http://schemas.microsoft.com/office/powerpoint/2010/main" val="27163910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3797" y="483937"/>
            <a:ext cx="10418090" cy="1280890"/>
          </a:xfrm>
        </p:spPr>
        <p:txBody>
          <a:bodyPr>
            <a:normAutofit fontScale="90000"/>
          </a:bodyPr>
          <a:lstStyle/>
          <a:p>
            <a:r>
              <a:rPr lang="en-US" sz="4400" dirty="0">
                <a:latin typeface="Palatino Linotype" panose="02040502050505030304" pitchFamily="18" charset="0"/>
              </a:rPr>
              <a:t>TIANANMEN SQUARE PROTESTS OF 1989</a:t>
            </a:r>
            <a:r>
              <a:rPr lang="en-US" dirty="0"/>
              <a:t/>
            </a:r>
            <a:br>
              <a:rPr lang="en-US" dirty="0"/>
            </a:br>
            <a:r>
              <a:rPr lang="en-US" sz="2700" dirty="0">
                <a:latin typeface="Palatino Linotype" panose="02040502050505030304" pitchFamily="18" charset="0"/>
              </a:rPr>
              <a:t>Censorship: </a:t>
            </a:r>
          </a:p>
        </p:txBody>
      </p:sp>
      <p:sp>
        <p:nvSpPr>
          <p:cNvPr id="3" name="Content Placeholder 2"/>
          <p:cNvSpPr>
            <a:spLocks noGrp="1"/>
          </p:cNvSpPr>
          <p:nvPr>
            <p:ph sz="half" idx="1"/>
          </p:nvPr>
        </p:nvSpPr>
        <p:spPr>
          <a:xfrm>
            <a:off x="2173045" y="2133600"/>
            <a:ext cx="4730031" cy="3777622"/>
          </a:xfrm>
        </p:spPr>
        <p:txBody>
          <a:bodyPr>
            <a:normAutofit/>
          </a:bodyPr>
          <a:lstStyle/>
          <a:p>
            <a:r>
              <a:rPr lang="en-US" sz="2400" dirty="0">
                <a:latin typeface="Palatino Linotype" panose="02040502050505030304" pitchFamily="18" charset="0"/>
              </a:rPr>
              <a:t>Any word related to protests were blocked </a:t>
            </a:r>
          </a:p>
          <a:p>
            <a:r>
              <a:rPr lang="en-US" sz="2400" dirty="0">
                <a:latin typeface="Palatino Linotype" panose="02040502050505030304" pitchFamily="18" charset="0"/>
              </a:rPr>
              <a:t>Error Message sent back:</a:t>
            </a:r>
          </a:p>
          <a:p>
            <a:pPr marL="0" indent="0">
              <a:buNone/>
            </a:pPr>
            <a:r>
              <a:rPr lang="en-US" sz="2400" dirty="0">
                <a:latin typeface="Palatino Linotype" panose="02040502050505030304" pitchFamily="18" charset="0"/>
              </a:rPr>
              <a:t>“According to the relevant laws, regulations and policies, the search results of ‘fill in’ cannot be displayed”</a:t>
            </a:r>
          </a:p>
          <a:p>
            <a:pPr marL="0" indent="0">
              <a:buNone/>
            </a:pPr>
            <a:endParaRPr lang="en-US" sz="2400" dirty="0">
              <a:latin typeface="Palatino Linotype" panose="02040502050505030304" pitchFamily="18" charset="0"/>
            </a:endParaRPr>
          </a:p>
        </p:txBody>
      </p:sp>
      <p:sp>
        <p:nvSpPr>
          <p:cNvPr id="5" name="Content Placeholder 4"/>
          <p:cNvSpPr>
            <a:spLocks noGrp="1"/>
          </p:cNvSpPr>
          <p:nvPr>
            <p:ph sz="half" idx="2"/>
          </p:nvPr>
        </p:nvSpPr>
        <p:spPr/>
        <p:txBody>
          <a:bodyPr/>
          <a:lstStyle/>
          <a:p>
            <a:pPr marL="0" indent="0">
              <a:buNone/>
            </a:pPr>
            <a:endParaRPr lang="en-US" dirty="0"/>
          </a:p>
        </p:txBody>
      </p:sp>
      <p:pic>
        <p:nvPicPr>
          <p:cNvPr id="4" name="Picture 3" descr="See the source image"/>
          <p:cNvPicPr/>
          <p:nvPr/>
        </p:nvPicPr>
        <p:blipFill>
          <a:blip r:embed="rId2">
            <a:extLst>
              <a:ext uri="{28A0092B-C50C-407E-A947-70E740481C1C}">
                <a14:useLocalDpi xmlns:a14="http://schemas.microsoft.com/office/drawing/2010/main" val="0"/>
              </a:ext>
            </a:extLst>
          </a:blip>
          <a:srcRect/>
          <a:stretch>
            <a:fillRect/>
          </a:stretch>
        </p:blipFill>
        <p:spPr bwMode="auto">
          <a:xfrm>
            <a:off x="7217217" y="2684322"/>
            <a:ext cx="4409706" cy="2200858"/>
          </a:xfrm>
          <a:prstGeom prst="rect">
            <a:avLst/>
          </a:prstGeom>
          <a:noFill/>
          <a:ln>
            <a:noFill/>
          </a:ln>
        </p:spPr>
      </p:pic>
    </p:spTree>
    <p:extLst>
      <p:ext uri="{BB962C8B-B14F-4D97-AF65-F5344CB8AC3E}">
        <p14:creationId xmlns:p14="http://schemas.microsoft.com/office/powerpoint/2010/main" val="24029994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7895" y="613353"/>
            <a:ext cx="10450362" cy="1280890"/>
          </a:xfrm>
        </p:spPr>
        <p:txBody>
          <a:bodyPr>
            <a:noAutofit/>
          </a:bodyPr>
          <a:lstStyle/>
          <a:p>
            <a:r>
              <a:rPr lang="en-US" sz="4000" dirty="0">
                <a:latin typeface="Palatino Linotype" panose="02040502050505030304" pitchFamily="18" charset="0"/>
              </a:rPr>
              <a:t>JOURNALIST EYE ROLL CONTROVERSY</a:t>
            </a:r>
            <a:br>
              <a:rPr lang="en-US" sz="4000" dirty="0">
                <a:latin typeface="Palatino Linotype" panose="02040502050505030304" pitchFamily="18" charset="0"/>
              </a:rPr>
            </a:br>
            <a:endParaRPr lang="en-US" sz="4000" dirty="0">
              <a:latin typeface="Palatino Linotype" panose="02040502050505030304" pitchFamily="18" charset="0"/>
            </a:endParaRPr>
          </a:p>
        </p:txBody>
      </p:sp>
      <p:sp>
        <p:nvSpPr>
          <p:cNvPr id="3" name="Content Placeholder 2"/>
          <p:cNvSpPr>
            <a:spLocks noGrp="1"/>
          </p:cNvSpPr>
          <p:nvPr>
            <p:ph sz="half" idx="1"/>
          </p:nvPr>
        </p:nvSpPr>
        <p:spPr>
          <a:xfrm>
            <a:off x="2097741" y="1731981"/>
            <a:ext cx="5529431" cy="4179241"/>
          </a:xfrm>
        </p:spPr>
        <p:txBody>
          <a:bodyPr>
            <a:noAutofit/>
          </a:bodyPr>
          <a:lstStyle/>
          <a:p>
            <a:r>
              <a:rPr lang="en-US" sz="2400" dirty="0">
                <a:latin typeface="Palatino Linotype" panose="02040502050505030304" pitchFamily="18" charset="0"/>
              </a:rPr>
              <a:t>March 13, 2018</a:t>
            </a:r>
          </a:p>
          <a:p>
            <a:r>
              <a:rPr lang="en-US" sz="2400" dirty="0">
                <a:latin typeface="Palatino Linotype" panose="02040502050505030304" pitchFamily="18" charset="0"/>
              </a:rPr>
              <a:t>The National People’s Congress </a:t>
            </a:r>
          </a:p>
          <a:p>
            <a:r>
              <a:rPr lang="en-US" sz="2400" dirty="0">
                <a:latin typeface="Palatino Linotype" panose="02040502050505030304" pitchFamily="18" charset="0"/>
              </a:rPr>
              <a:t>Video went viral in first couple of hours </a:t>
            </a:r>
          </a:p>
          <a:p>
            <a:r>
              <a:rPr lang="en-US" sz="2400" dirty="0">
                <a:latin typeface="Palatino Linotype" panose="02040502050505030304" pitchFamily="18" charset="0"/>
              </a:rPr>
              <a:t>Blocked “journalist in blue” </a:t>
            </a:r>
          </a:p>
          <a:p>
            <a:r>
              <a:rPr lang="en-US" sz="2400" dirty="0">
                <a:latin typeface="Palatino Linotype" panose="02040502050505030304" pitchFamily="18" charset="0"/>
              </a:rPr>
              <a:t>Reporter’s accreditation revoked</a:t>
            </a:r>
          </a:p>
          <a:p>
            <a:r>
              <a:rPr lang="en-US" sz="2400" dirty="0">
                <a:latin typeface="Palatino Linotype" panose="02040502050505030304" pitchFamily="18" charset="0"/>
                <a:hlinkClick r:id="rId2"/>
              </a:rPr>
              <a:t>https://www.youtube.com/watch?v=UcryuTkyXDM</a:t>
            </a:r>
            <a:endParaRPr lang="en-US" sz="2400" dirty="0">
              <a:latin typeface="Palatino Linotype" panose="02040502050505030304" pitchFamily="18" charset="0"/>
            </a:endParaRPr>
          </a:p>
          <a:p>
            <a:endParaRPr lang="en-US" sz="2400" dirty="0">
              <a:latin typeface="Palatino Linotype" panose="02040502050505030304" pitchFamily="18" charset="0"/>
            </a:endParaRPr>
          </a:p>
        </p:txBody>
      </p:sp>
      <p:pic>
        <p:nvPicPr>
          <p:cNvPr id="5" name="Content Placeholder 4" descr="See the source image"/>
          <p:cNvPicPr>
            <a:picLocks noGrp="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7733598" y="2944979"/>
            <a:ext cx="3771013" cy="2544725"/>
          </a:xfrm>
          <a:prstGeom prst="rect">
            <a:avLst/>
          </a:prstGeom>
          <a:noFill/>
          <a:ln>
            <a:noFill/>
          </a:ln>
        </p:spPr>
      </p:pic>
    </p:spTree>
    <p:extLst>
      <p:ext uri="{BB962C8B-B14F-4D97-AF65-F5344CB8AC3E}">
        <p14:creationId xmlns:p14="http://schemas.microsoft.com/office/powerpoint/2010/main" val="14929235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UcryuTkyXDM"/>
          <p:cNvPicPr>
            <a:picLocks noRot="1" noChangeAspect="1"/>
          </p:cNvPicPr>
          <p:nvPr>
            <a:videoFile r:link="rId1"/>
          </p:nvPr>
        </p:nvPicPr>
        <p:blipFill>
          <a:blip r:embed="rId3"/>
          <a:stretch>
            <a:fillRect/>
          </a:stretch>
        </p:blipFill>
        <p:spPr>
          <a:xfrm>
            <a:off x="1681434" y="461319"/>
            <a:ext cx="10017212" cy="5634681"/>
          </a:xfrm>
          <a:prstGeom prst="roundRect">
            <a:avLst>
              <a:gd name="adj" fmla="val 5439"/>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val="13320879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2FC4AF6-26FC-4B46-9B13-06E407EAD948}"/>
              </a:ext>
            </a:extLst>
          </p:cNvPr>
          <p:cNvSpPr>
            <a:spLocks noGrp="1"/>
          </p:cNvSpPr>
          <p:nvPr>
            <p:ph type="title"/>
          </p:nvPr>
        </p:nvSpPr>
        <p:spPr/>
        <p:txBody>
          <a:bodyPr>
            <a:normAutofit/>
          </a:bodyPr>
          <a:lstStyle/>
          <a:p>
            <a:r>
              <a:rPr lang="en-US" sz="4000" dirty="0" smtClean="0">
                <a:latin typeface="Palatino Linotype" panose="02040502050505030304" pitchFamily="18" charset="0"/>
              </a:rPr>
              <a:t>FINANCIAL </a:t>
            </a:r>
            <a:r>
              <a:rPr lang="en-US" sz="4000" dirty="0">
                <a:latin typeface="Palatino Linotype" panose="02040502050505030304" pitchFamily="18" charset="0"/>
              </a:rPr>
              <a:t>CREDIT SYSTEM </a:t>
            </a:r>
          </a:p>
        </p:txBody>
      </p:sp>
      <p:sp>
        <p:nvSpPr>
          <p:cNvPr id="3" name="Content Placeholder 2">
            <a:extLst>
              <a:ext uri="{FF2B5EF4-FFF2-40B4-BE49-F238E27FC236}">
                <a16:creationId xmlns="" xmlns:a16="http://schemas.microsoft.com/office/drawing/2014/main" id="{CA258E75-6B61-1F4C-988C-7467BED52821}"/>
              </a:ext>
            </a:extLst>
          </p:cNvPr>
          <p:cNvSpPr>
            <a:spLocks noGrp="1"/>
          </p:cNvSpPr>
          <p:nvPr>
            <p:ph sz="half" idx="1"/>
          </p:nvPr>
        </p:nvSpPr>
        <p:spPr>
          <a:xfrm>
            <a:off x="2017930" y="1820562"/>
            <a:ext cx="8294145" cy="4157726"/>
          </a:xfrm>
        </p:spPr>
        <p:txBody>
          <a:bodyPr>
            <a:normAutofit/>
          </a:bodyPr>
          <a:lstStyle/>
          <a:p>
            <a:r>
              <a:rPr lang="en-US" sz="2400" dirty="0" smtClean="0">
                <a:latin typeface="Palatino Linotype" panose="02040502050505030304" pitchFamily="18" charset="0"/>
              </a:rPr>
              <a:t>US-FICO</a:t>
            </a:r>
            <a:r>
              <a:rPr lang="zh-CN" altLang="en-US" sz="2400" dirty="0" smtClean="0">
                <a:latin typeface="Palatino Linotype" panose="02040502050505030304" pitchFamily="18" charset="0"/>
              </a:rPr>
              <a:t> </a:t>
            </a:r>
            <a:r>
              <a:rPr lang="en-US" altLang="zh-CN" sz="2400" dirty="0" smtClean="0">
                <a:latin typeface="Palatino Linotype" panose="02040502050505030304" pitchFamily="18" charset="0"/>
              </a:rPr>
              <a:t>score evaluates </a:t>
            </a:r>
            <a:r>
              <a:rPr lang="en-US" altLang="zh-CN" sz="2400" dirty="0">
                <a:latin typeface="Palatino Linotype" panose="02040502050505030304" pitchFamily="18" charset="0"/>
              </a:rPr>
              <a:t>credit worthiness by using private financial </a:t>
            </a:r>
            <a:r>
              <a:rPr lang="en-US" altLang="zh-CN" sz="2400" dirty="0" smtClean="0">
                <a:latin typeface="Palatino Linotype" panose="02040502050505030304" pitchFamily="18" charset="0"/>
              </a:rPr>
              <a:t>data carefully screened by statistics.</a:t>
            </a:r>
          </a:p>
          <a:p>
            <a:r>
              <a:rPr lang="en-US" altLang="zh-CN" sz="2400" dirty="0" smtClean="0">
                <a:latin typeface="Palatino Linotype" panose="02040502050505030304" pitchFamily="18" charset="0"/>
              </a:rPr>
              <a:t> </a:t>
            </a:r>
            <a:r>
              <a:rPr lang="en-US" altLang="zh-CN" sz="2400" dirty="0">
                <a:latin typeface="Palatino Linotype" panose="02040502050505030304" pitchFamily="18" charset="0"/>
              </a:rPr>
              <a:t>Introduced </a:t>
            </a:r>
            <a:r>
              <a:rPr lang="en-US" altLang="zh-CN" sz="2400" dirty="0" smtClean="0">
                <a:latin typeface="Palatino Linotype" panose="02040502050505030304" pitchFamily="18" charset="0"/>
              </a:rPr>
              <a:t>1989—Praised as more objective, no “redlining.”!</a:t>
            </a:r>
            <a:endParaRPr lang="en-US" altLang="zh-CN" sz="2400" dirty="0">
              <a:latin typeface="Palatino Linotype" panose="02040502050505030304" pitchFamily="18" charset="0"/>
            </a:endParaRPr>
          </a:p>
          <a:p>
            <a:r>
              <a:rPr lang="en-US" sz="2400" dirty="0" smtClean="0">
                <a:latin typeface="Palatino Linotype" panose="02040502050505030304" pitchFamily="18" charset="0"/>
              </a:rPr>
              <a:t>2013—</a:t>
            </a:r>
            <a:r>
              <a:rPr lang="en-US" sz="2400" dirty="0" err="1" smtClean="0">
                <a:latin typeface="Palatino Linotype" panose="02040502050505030304" pitchFamily="18" charset="0"/>
              </a:rPr>
              <a:t>Alipay</a:t>
            </a:r>
            <a:r>
              <a:rPr lang="en-US" sz="2400" dirty="0" smtClean="0">
                <a:latin typeface="Palatino Linotype" panose="02040502050505030304" pitchFamily="18" charset="0"/>
              </a:rPr>
              <a:t> (Alibaba)  entered into consumer credit  evaluation </a:t>
            </a:r>
            <a:endParaRPr lang="en-US" sz="2400" dirty="0">
              <a:latin typeface="Palatino Linotype" panose="02040502050505030304" pitchFamily="18" charset="0"/>
            </a:endParaRPr>
          </a:p>
          <a:p>
            <a:r>
              <a:rPr lang="en-US" sz="2400" dirty="0">
                <a:latin typeface="Palatino Linotype" panose="02040502050505030304" pitchFamily="18" charset="0"/>
              </a:rPr>
              <a:t>Recognized—No credit rating </a:t>
            </a:r>
            <a:r>
              <a:rPr lang="en-US" sz="2400" dirty="0" smtClean="0">
                <a:latin typeface="Palatino Linotype" panose="02040502050505030304" pitchFamily="18" charset="0"/>
              </a:rPr>
              <a:t>system, but  345,000,000 cellphones</a:t>
            </a:r>
          </a:p>
          <a:p>
            <a:r>
              <a:rPr lang="en-US" sz="2400" dirty="0" smtClean="0">
                <a:latin typeface="Palatino Linotype" panose="02040502050505030304" pitchFamily="18" charset="0"/>
              </a:rPr>
              <a:t>Data </a:t>
            </a:r>
            <a:r>
              <a:rPr lang="en-US" sz="2400" dirty="0" smtClean="0">
                <a:latin typeface="Palatino Linotype" panose="02040502050505030304" pitchFamily="18" charset="0"/>
              </a:rPr>
              <a:t>collection</a:t>
            </a:r>
            <a:r>
              <a:rPr lang="en-US" sz="2400" dirty="0">
                <a:latin typeface="Palatino Linotype" panose="02040502050505030304" pitchFamily="18" charset="0"/>
              </a:rPr>
              <a:t>, financial data translate to credit status</a:t>
            </a:r>
          </a:p>
          <a:p>
            <a:endParaRPr lang="en-US" sz="2400" dirty="0">
              <a:latin typeface="Palatino Linotype" panose="02040502050505030304" pitchFamily="18" charset="0"/>
            </a:endParaRPr>
          </a:p>
        </p:txBody>
      </p:sp>
    </p:spTree>
    <p:extLst>
      <p:ext uri="{BB962C8B-B14F-4D97-AF65-F5344CB8AC3E}">
        <p14:creationId xmlns:p14="http://schemas.microsoft.com/office/powerpoint/2010/main" val="28667721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7BC012-2618-8D4C-B44D-83F4389664E9}"/>
              </a:ext>
            </a:extLst>
          </p:cNvPr>
          <p:cNvSpPr>
            <a:spLocks noGrp="1"/>
          </p:cNvSpPr>
          <p:nvPr>
            <p:ph type="title"/>
          </p:nvPr>
        </p:nvSpPr>
        <p:spPr/>
        <p:txBody>
          <a:bodyPr>
            <a:normAutofit fontScale="90000"/>
          </a:bodyPr>
          <a:lstStyle/>
          <a:p>
            <a:r>
              <a:rPr lang="en-US" sz="4000" dirty="0" smtClean="0">
                <a:latin typeface="Palatino Linotype" panose="02040502050505030304" pitchFamily="18" charset="0"/>
              </a:rPr>
              <a:t>CHINA ANNOUNCES  SOCIAL   </a:t>
            </a:r>
            <a:r>
              <a:rPr lang="en-US" sz="4000" dirty="0">
                <a:latin typeface="Palatino Linotype" panose="02040502050505030304" pitchFamily="18" charset="0"/>
              </a:rPr>
              <a:t>CREDIT </a:t>
            </a:r>
            <a:r>
              <a:rPr lang="en-US" sz="4000" dirty="0" smtClean="0">
                <a:latin typeface="Palatino Linotype" panose="02040502050505030304" pitchFamily="18" charset="0"/>
              </a:rPr>
              <a:t>SYSTEM</a:t>
            </a:r>
            <a:br>
              <a:rPr lang="en-US" sz="4000" dirty="0" smtClean="0">
                <a:latin typeface="Palatino Linotype" panose="02040502050505030304" pitchFamily="18" charset="0"/>
              </a:rPr>
            </a:br>
            <a:r>
              <a:rPr lang="en-US" sz="4000" dirty="0">
                <a:latin typeface="Palatino Linotype" panose="02040502050505030304" pitchFamily="18" charset="0"/>
              </a:rPr>
              <a:t/>
            </a:r>
            <a:br>
              <a:rPr lang="en-US" sz="4000" dirty="0">
                <a:latin typeface="Palatino Linotype" panose="02040502050505030304" pitchFamily="18" charset="0"/>
              </a:rPr>
            </a:br>
            <a:r>
              <a:rPr lang="en-US" sz="4000" dirty="0" smtClean="0">
                <a:latin typeface="Palatino Linotype" panose="02040502050505030304" pitchFamily="18" charset="0"/>
              </a:rPr>
              <a:t/>
            </a:r>
            <a:br>
              <a:rPr lang="en-US" sz="4000" dirty="0" smtClean="0">
                <a:latin typeface="Palatino Linotype" panose="02040502050505030304" pitchFamily="18" charset="0"/>
              </a:rPr>
            </a:br>
            <a:r>
              <a:rPr lang="en-US" sz="4000" dirty="0">
                <a:latin typeface="Palatino Linotype" panose="02040502050505030304" pitchFamily="18" charset="0"/>
              </a:rPr>
              <a:t/>
            </a:r>
            <a:br>
              <a:rPr lang="en-US" sz="4000" dirty="0">
                <a:latin typeface="Palatino Linotype" panose="02040502050505030304" pitchFamily="18" charset="0"/>
              </a:rPr>
            </a:br>
            <a:endParaRPr lang="en-US" sz="4000" dirty="0">
              <a:latin typeface="Palatino Linotype" panose="02040502050505030304" pitchFamily="18" charset="0"/>
            </a:endParaRPr>
          </a:p>
        </p:txBody>
      </p:sp>
      <p:sp>
        <p:nvSpPr>
          <p:cNvPr id="3" name="Content Placeholder 2">
            <a:extLst>
              <a:ext uri="{FF2B5EF4-FFF2-40B4-BE49-F238E27FC236}">
                <a16:creationId xmlns="" xmlns:a16="http://schemas.microsoft.com/office/drawing/2014/main" id="{A040AD5A-0EF8-DE48-8F78-2F610B8C0EA3}"/>
              </a:ext>
            </a:extLst>
          </p:cNvPr>
          <p:cNvSpPr>
            <a:spLocks noGrp="1"/>
          </p:cNvSpPr>
          <p:nvPr>
            <p:ph sz="half" idx="1"/>
          </p:nvPr>
        </p:nvSpPr>
        <p:spPr>
          <a:xfrm>
            <a:off x="2236573" y="1767016"/>
            <a:ext cx="8607135" cy="4617542"/>
          </a:xfrm>
        </p:spPr>
        <p:txBody>
          <a:bodyPr>
            <a:normAutofit/>
          </a:bodyPr>
          <a:lstStyle/>
          <a:p>
            <a:r>
              <a:rPr lang="en-US" sz="2400" dirty="0" smtClean="0">
                <a:latin typeface="Palatino Linotype" panose="02040502050505030304" pitchFamily="18" charset="0"/>
              </a:rPr>
              <a:t>National </a:t>
            </a:r>
            <a:r>
              <a:rPr lang="en-US" sz="2400" dirty="0">
                <a:latin typeface="Palatino Linotype" panose="02040502050505030304" pitchFamily="18" charset="0"/>
              </a:rPr>
              <a:t>blacklist of unpaid court fines</a:t>
            </a:r>
          </a:p>
          <a:p>
            <a:r>
              <a:rPr lang="en-US" sz="2400" dirty="0">
                <a:latin typeface="Palatino Linotype" panose="02040502050505030304" pitchFamily="18" charset="0"/>
              </a:rPr>
              <a:t>Violence against health care workers recorded</a:t>
            </a:r>
          </a:p>
          <a:p>
            <a:r>
              <a:rPr lang="en-US" sz="2400" dirty="0">
                <a:latin typeface="Palatino Linotype" panose="02040502050505030304" pitchFamily="18" charset="0"/>
              </a:rPr>
              <a:t>Illegal plastic surgery outfits</a:t>
            </a:r>
          </a:p>
          <a:p>
            <a:r>
              <a:rPr lang="en-US" sz="2400" dirty="0">
                <a:latin typeface="Palatino Linotype" panose="02040502050505030304" pitchFamily="18" charset="0"/>
              </a:rPr>
              <a:t>10 hours of video game lower credit score</a:t>
            </a:r>
          </a:p>
          <a:p>
            <a:r>
              <a:rPr lang="en-US" sz="2400" dirty="0">
                <a:latin typeface="Palatino Linotype" panose="02040502050505030304" pitchFamily="18" charset="0"/>
              </a:rPr>
              <a:t>Car </a:t>
            </a:r>
            <a:r>
              <a:rPr lang="en-US" sz="2400" dirty="0" smtClean="0">
                <a:latin typeface="Palatino Linotype" panose="02040502050505030304" pitchFamily="18" charset="0"/>
              </a:rPr>
              <a:t>rentals access</a:t>
            </a:r>
            <a:endParaRPr lang="en-US" sz="2400" dirty="0">
              <a:latin typeface="Palatino Linotype" panose="02040502050505030304" pitchFamily="18" charset="0"/>
            </a:endParaRPr>
          </a:p>
          <a:p>
            <a:r>
              <a:rPr lang="en-US" sz="2400" dirty="0">
                <a:latin typeface="Palatino Linotype" panose="02040502050505030304" pitchFamily="18" charset="0"/>
              </a:rPr>
              <a:t>Skip line at Beijing Capital Airport if 750 score</a:t>
            </a:r>
          </a:p>
        </p:txBody>
      </p:sp>
    </p:spTree>
    <p:extLst>
      <p:ext uri="{BB962C8B-B14F-4D97-AF65-F5344CB8AC3E}">
        <p14:creationId xmlns:p14="http://schemas.microsoft.com/office/powerpoint/2010/main" val="34892467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D966CE-B3EC-E545-A9A3-2386B3C2A59F}"/>
              </a:ext>
            </a:extLst>
          </p:cNvPr>
          <p:cNvSpPr>
            <a:spLocks noGrp="1"/>
          </p:cNvSpPr>
          <p:nvPr>
            <p:ph type="title"/>
          </p:nvPr>
        </p:nvSpPr>
        <p:spPr/>
        <p:txBody>
          <a:bodyPr/>
          <a:lstStyle/>
          <a:p>
            <a:r>
              <a:rPr lang="en-US" dirty="0" smtClean="0">
                <a:latin typeface="Palatino Linotype" panose="02040502050505030304" pitchFamily="18" charset="0"/>
              </a:rPr>
              <a:t>MORE - BEING DEVELOPED IN PROCESS FOR 2020 </a:t>
            </a:r>
            <a:endParaRPr lang="en-US" dirty="0">
              <a:latin typeface="Palatino Linotype" panose="02040502050505030304" pitchFamily="18" charset="0"/>
            </a:endParaRPr>
          </a:p>
        </p:txBody>
      </p:sp>
      <p:sp>
        <p:nvSpPr>
          <p:cNvPr id="3" name="Content Placeholder 2">
            <a:extLst>
              <a:ext uri="{FF2B5EF4-FFF2-40B4-BE49-F238E27FC236}">
                <a16:creationId xmlns="" xmlns:a16="http://schemas.microsoft.com/office/drawing/2014/main" id="{44191C43-9B98-CF48-A87C-8E24A0BC1F01}"/>
              </a:ext>
            </a:extLst>
          </p:cNvPr>
          <p:cNvSpPr>
            <a:spLocks noGrp="1"/>
          </p:cNvSpPr>
          <p:nvPr>
            <p:ph sz="half" idx="1"/>
          </p:nvPr>
        </p:nvSpPr>
        <p:spPr>
          <a:xfrm>
            <a:off x="1958617" y="1919416"/>
            <a:ext cx="9385355" cy="4006222"/>
          </a:xfrm>
        </p:spPr>
        <p:txBody>
          <a:bodyPr>
            <a:normAutofit/>
          </a:bodyPr>
          <a:lstStyle/>
          <a:p>
            <a:r>
              <a:rPr lang="en-US" sz="2400" dirty="0">
                <a:latin typeface="Palatino Linotype" panose="02040502050505030304" pitchFamily="18" charset="0"/>
              </a:rPr>
              <a:t>Government prohibits disrupting or blocking check-in counters or airport corridors</a:t>
            </a:r>
          </a:p>
          <a:p>
            <a:r>
              <a:rPr lang="en-US" sz="2400" dirty="0">
                <a:latin typeface="Palatino Linotype" panose="02040502050505030304" pitchFamily="18" charset="0"/>
              </a:rPr>
              <a:t>Suzhou— bus fare, evasion presenting fake product review online, not paying elective bills </a:t>
            </a:r>
          </a:p>
          <a:p>
            <a:r>
              <a:rPr lang="en-US" sz="2400" dirty="0">
                <a:latin typeface="Palatino Linotype" panose="02040502050505030304" pitchFamily="18" charset="0"/>
              </a:rPr>
              <a:t>Blacklisting of people in “illegal social organizations” or NGOs.</a:t>
            </a:r>
          </a:p>
          <a:p>
            <a:r>
              <a:rPr lang="en-US" sz="2400" dirty="0">
                <a:latin typeface="Palatino Linotype" panose="02040502050505030304" pitchFamily="18" charset="0"/>
              </a:rPr>
              <a:t>Showcasing on data apps</a:t>
            </a:r>
          </a:p>
          <a:p>
            <a:r>
              <a:rPr lang="en-US" sz="2400" dirty="0">
                <a:latin typeface="Palatino Linotype" panose="02040502050505030304" pitchFamily="18" charset="0"/>
              </a:rPr>
              <a:t>Travel bans—airplanes, trains</a:t>
            </a:r>
          </a:p>
          <a:p>
            <a:endParaRPr lang="en-US" sz="2400" dirty="0">
              <a:latin typeface="Palatino Linotype" panose="02040502050505030304" pitchFamily="18" charset="0"/>
            </a:endParaRPr>
          </a:p>
          <a:p>
            <a:endParaRPr lang="en-US" sz="2400" dirty="0">
              <a:latin typeface="Palatino Linotype" panose="02040502050505030304" pitchFamily="18" charset="0"/>
            </a:endParaRPr>
          </a:p>
        </p:txBody>
      </p:sp>
    </p:spTree>
    <p:extLst>
      <p:ext uri="{BB962C8B-B14F-4D97-AF65-F5344CB8AC3E}">
        <p14:creationId xmlns:p14="http://schemas.microsoft.com/office/powerpoint/2010/main" val="15617616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dirty="0" smtClean="0">
                <a:latin typeface="Palatino Linotype" panose="02040502050505030304" pitchFamily="18" charset="0"/>
              </a:rPr>
              <a:t>               THE END</a:t>
            </a:r>
            <a:endParaRPr lang="en-US" dirty="0">
              <a:latin typeface="Palatino Linotype" panose="02040502050505030304" pitchFamily="18" charset="0"/>
            </a:endParaRP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53260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z="4400" dirty="0">
                <a:latin typeface="Palatino Linotype" panose="02040502050505030304" pitchFamily="18" charset="0"/>
              </a:rPr>
              <a:t>SOCIAL MEDIA USAGE </a:t>
            </a:r>
            <a:r>
              <a:rPr lang="en-US" dirty="0"/>
              <a:t/>
            </a:r>
            <a:br>
              <a:rPr lang="en-US" dirty="0"/>
            </a:br>
            <a:r>
              <a:rPr lang="en-US" sz="2400" dirty="0"/>
              <a:t/>
            </a:r>
            <a:br>
              <a:rPr lang="en-US" sz="2400" dirty="0"/>
            </a:br>
            <a:r>
              <a:rPr lang="en-US" sz="2700" dirty="0">
                <a:latin typeface="Palatino Linotype" panose="02040502050505030304" pitchFamily="18" charset="0"/>
              </a:rPr>
              <a:t>SOCIAL NETWORKING USERS FROM 2010 to 2021</a:t>
            </a:r>
          </a:p>
        </p:txBody>
      </p:sp>
      <p:pic>
        <p:nvPicPr>
          <p:cNvPr id="7" name="Content Placeholder 6"/>
          <p:cNvPicPr>
            <a:picLocks noGrp="1" noChangeAspect="1"/>
          </p:cNvPicPr>
          <p:nvPr>
            <p:ph idx="1"/>
          </p:nvPr>
        </p:nvPicPr>
        <p:blipFill>
          <a:blip r:embed="rId2"/>
          <a:stretch>
            <a:fillRect/>
          </a:stretch>
        </p:blipFill>
        <p:spPr>
          <a:xfrm>
            <a:off x="2183219" y="1981864"/>
            <a:ext cx="6712688" cy="4463709"/>
          </a:xfrm>
          <a:prstGeom prst="rect">
            <a:avLst/>
          </a:prstGeom>
        </p:spPr>
      </p:pic>
    </p:spTree>
    <p:extLst>
      <p:ext uri="{BB962C8B-B14F-4D97-AF65-F5344CB8AC3E}">
        <p14:creationId xmlns:p14="http://schemas.microsoft.com/office/powerpoint/2010/main" val="3460145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7586" y="570322"/>
            <a:ext cx="10391887" cy="795899"/>
          </a:xfrm>
        </p:spPr>
        <p:txBody>
          <a:bodyPr>
            <a:noAutofit/>
          </a:bodyPr>
          <a:lstStyle/>
          <a:p>
            <a:r>
              <a:rPr lang="en-US" sz="4000" dirty="0">
                <a:latin typeface="Palatino Linotype" panose="02040502050505030304" pitchFamily="18" charset="0"/>
                <a:cs typeface="Calibri"/>
              </a:rPr>
              <a:t>SOCIAL MEDIA AND EMPLOYMENT LAW</a:t>
            </a:r>
          </a:p>
        </p:txBody>
      </p:sp>
      <p:sp>
        <p:nvSpPr>
          <p:cNvPr id="3" name="Content Placeholder 2"/>
          <p:cNvSpPr>
            <a:spLocks noGrp="1"/>
          </p:cNvSpPr>
          <p:nvPr>
            <p:ph idx="1"/>
          </p:nvPr>
        </p:nvSpPr>
        <p:spPr>
          <a:xfrm>
            <a:off x="871370" y="1366221"/>
            <a:ext cx="10081798" cy="5088365"/>
          </a:xfrm>
        </p:spPr>
        <p:txBody>
          <a:bodyPr>
            <a:noAutofit/>
          </a:bodyPr>
          <a:lstStyle/>
          <a:p>
            <a:pPr>
              <a:lnSpc>
                <a:spcPct val="160000"/>
              </a:lnSpc>
            </a:pPr>
            <a:r>
              <a:rPr lang="en-US" sz="2400" dirty="0">
                <a:latin typeface="Palatino Linotype" panose="02040502050505030304" pitchFamily="18" charset="0"/>
                <a:cs typeface="Calibri"/>
              </a:rPr>
              <a:t>Social media now affects virtually every workplace</a:t>
            </a:r>
          </a:p>
          <a:p>
            <a:pPr>
              <a:lnSpc>
                <a:spcPct val="160000"/>
              </a:lnSpc>
            </a:pPr>
            <a:r>
              <a:rPr lang="en-US" sz="2400" dirty="0">
                <a:latin typeface="Palatino Linotype" panose="02040502050505030304" pitchFamily="18" charset="0"/>
                <a:cs typeface="Calibri"/>
              </a:rPr>
              <a:t>Social media presents legal risks before, during and after employment</a:t>
            </a:r>
          </a:p>
          <a:p>
            <a:pPr>
              <a:lnSpc>
                <a:spcPct val="160000"/>
              </a:lnSpc>
            </a:pPr>
            <a:r>
              <a:rPr lang="en-US" sz="2400" dirty="0">
                <a:latin typeface="Palatino Linotype" panose="02040502050505030304" pitchFamily="18" charset="0"/>
                <a:cs typeface="Calibri"/>
              </a:rPr>
              <a:t> Use of Employee Social Media </a:t>
            </a:r>
          </a:p>
          <a:p>
            <a:pPr lvl="1">
              <a:lnSpc>
                <a:spcPct val="160000"/>
              </a:lnSpc>
            </a:pPr>
            <a:r>
              <a:rPr lang="en-US" sz="2400" dirty="0">
                <a:latin typeface="Palatino Linotype" panose="02040502050505030304" pitchFamily="18" charset="0"/>
                <a:cs typeface="Calibri"/>
              </a:rPr>
              <a:t> Employer use to screen employees (pre-employment)</a:t>
            </a:r>
          </a:p>
          <a:p>
            <a:pPr lvl="1">
              <a:lnSpc>
                <a:spcPct val="160000"/>
              </a:lnSpc>
            </a:pPr>
            <a:r>
              <a:rPr lang="en-US" sz="2400" dirty="0">
                <a:latin typeface="Palatino Linotype" panose="02040502050505030304" pitchFamily="18" charset="0"/>
                <a:cs typeface="Calibri"/>
              </a:rPr>
              <a:t> Employer restrictions on employee use of social media </a:t>
            </a:r>
          </a:p>
          <a:p>
            <a:pPr lvl="1">
              <a:lnSpc>
                <a:spcPct val="160000"/>
              </a:lnSpc>
            </a:pPr>
            <a:r>
              <a:rPr lang="en-US" sz="2400" dirty="0">
                <a:latin typeface="Palatino Linotype" panose="02040502050505030304" pitchFamily="18" charset="0"/>
                <a:cs typeface="Calibri"/>
              </a:rPr>
              <a:t> Employer’s own internal social media policy</a:t>
            </a:r>
          </a:p>
        </p:txBody>
      </p:sp>
      <p:pic>
        <p:nvPicPr>
          <p:cNvPr id="5124"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0367" y="4363013"/>
            <a:ext cx="3271372" cy="2494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522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1025" y="624110"/>
            <a:ext cx="8911687" cy="957264"/>
          </a:xfrm>
        </p:spPr>
        <p:txBody>
          <a:bodyPr>
            <a:normAutofit/>
          </a:bodyPr>
          <a:lstStyle/>
          <a:p>
            <a:r>
              <a:rPr lang="en-US" sz="4000" dirty="0">
                <a:latin typeface="Palatino Linotype" panose="02040502050505030304" pitchFamily="18" charset="0"/>
                <a:cs typeface="Calibri"/>
              </a:rPr>
              <a:t>#1 PRE-EMPLOYMENT CONCERNS</a:t>
            </a:r>
          </a:p>
        </p:txBody>
      </p:sp>
      <p:sp>
        <p:nvSpPr>
          <p:cNvPr id="3" name="Content Placeholder 2"/>
          <p:cNvSpPr>
            <a:spLocks noGrp="1"/>
          </p:cNvSpPr>
          <p:nvPr>
            <p:ph idx="1"/>
          </p:nvPr>
        </p:nvSpPr>
        <p:spPr>
          <a:xfrm>
            <a:off x="2340627" y="1303021"/>
            <a:ext cx="8915400" cy="3777622"/>
          </a:xfrm>
        </p:spPr>
        <p:txBody>
          <a:bodyPr>
            <a:normAutofit/>
          </a:bodyPr>
          <a:lstStyle/>
          <a:p>
            <a:pPr>
              <a:lnSpc>
                <a:spcPct val="150000"/>
              </a:lnSpc>
            </a:pPr>
            <a:r>
              <a:rPr lang="en-US" sz="2400" dirty="0">
                <a:latin typeface="Palatino Linotype" panose="02040502050505030304" pitchFamily="18" charset="0"/>
                <a:cs typeface="Calibri"/>
              </a:rPr>
              <a:t>You can learn a lot from social media:</a:t>
            </a:r>
          </a:p>
          <a:p>
            <a:pPr lvl="1">
              <a:lnSpc>
                <a:spcPct val="150000"/>
              </a:lnSpc>
            </a:pPr>
            <a:r>
              <a:rPr lang="en-US" sz="2400" dirty="0">
                <a:latin typeface="Palatino Linotype" panose="02040502050505030304" pitchFamily="18" charset="0"/>
                <a:cs typeface="Calibri"/>
              </a:rPr>
              <a:t>Verify application information</a:t>
            </a:r>
          </a:p>
          <a:p>
            <a:pPr lvl="1">
              <a:lnSpc>
                <a:spcPct val="150000"/>
              </a:lnSpc>
            </a:pPr>
            <a:r>
              <a:rPr lang="en-US" sz="2400" dirty="0">
                <a:latin typeface="Palatino Linotype" panose="02040502050505030304" pitchFamily="18" charset="0"/>
                <a:cs typeface="Calibri"/>
              </a:rPr>
              <a:t>Ability to interact with others</a:t>
            </a:r>
          </a:p>
          <a:p>
            <a:pPr lvl="1">
              <a:lnSpc>
                <a:spcPct val="150000"/>
              </a:lnSpc>
            </a:pPr>
            <a:r>
              <a:rPr lang="en-US" sz="2400" dirty="0">
                <a:latin typeface="Palatino Linotype" panose="02040502050505030304" pitchFamily="18" charset="0"/>
                <a:cs typeface="Calibri"/>
              </a:rPr>
              <a:t>Judgment</a:t>
            </a:r>
          </a:p>
          <a:p>
            <a:pPr>
              <a:lnSpc>
                <a:spcPct val="150000"/>
              </a:lnSpc>
            </a:pPr>
            <a:r>
              <a:rPr lang="en-US" sz="2400" dirty="0">
                <a:latin typeface="Palatino Linotype" panose="02040502050505030304" pitchFamily="18" charset="0"/>
                <a:cs typeface="Calibri"/>
              </a:rPr>
              <a:t>What could go wrong?</a:t>
            </a:r>
          </a:p>
        </p:txBody>
      </p:sp>
      <p:pic>
        <p:nvPicPr>
          <p:cNvPr id="5" name="Picture 2" descr="Image result for hiring and social media 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7426" y="4666396"/>
            <a:ext cx="4195285" cy="1478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547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849" y="606094"/>
            <a:ext cx="8911687" cy="786774"/>
          </a:xfrm>
        </p:spPr>
        <p:txBody>
          <a:bodyPr>
            <a:normAutofit/>
          </a:bodyPr>
          <a:lstStyle/>
          <a:p>
            <a:r>
              <a:rPr lang="en-US" sz="4000" dirty="0">
                <a:latin typeface="Palatino Linotype" panose="02040502050505030304" pitchFamily="18" charset="0"/>
                <a:cs typeface="Calibri"/>
              </a:rPr>
              <a:t>RISKS OF “SCREENING”</a:t>
            </a:r>
          </a:p>
        </p:txBody>
      </p:sp>
      <p:sp>
        <p:nvSpPr>
          <p:cNvPr id="3" name="Content Placeholder 2"/>
          <p:cNvSpPr>
            <a:spLocks noGrp="1"/>
          </p:cNvSpPr>
          <p:nvPr>
            <p:ph idx="1"/>
          </p:nvPr>
        </p:nvSpPr>
        <p:spPr>
          <a:xfrm>
            <a:off x="1832299" y="1569854"/>
            <a:ext cx="9886135" cy="4617903"/>
          </a:xfrm>
        </p:spPr>
        <p:txBody>
          <a:bodyPr>
            <a:noAutofit/>
          </a:bodyPr>
          <a:lstStyle/>
          <a:p>
            <a:r>
              <a:rPr lang="en-US" sz="2400" b="1" dirty="0">
                <a:latin typeface="Palatino Linotype" panose="02040502050505030304" pitchFamily="18" charset="0"/>
                <a:cs typeface="Calibri"/>
              </a:rPr>
              <a:t>Exposure to discrimination claims</a:t>
            </a:r>
          </a:p>
          <a:p>
            <a:pPr lvl="1"/>
            <a:r>
              <a:rPr lang="en-US" sz="2400" dirty="0">
                <a:latin typeface="Palatino Linotype" panose="02040502050505030304" pitchFamily="18" charset="0"/>
                <a:cs typeface="Calibri"/>
              </a:rPr>
              <a:t>Decision maker cannot “</a:t>
            </a:r>
            <a:r>
              <a:rPr lang="en-US" sz="2400" dirty="0" err="1">
                <a:latin typeface="Palatino Linotype" panose="02040502050505030304" pitchFamily="18" charset="0"/>
                <a:cs typeface="Calibri"/>
              </a:rPr>
              <a:t>unsee</a:t>
            </a:r>
            <a:r>
              <a:rPr lang="en-US" sz="2400" dirty="0">
                <a:latin typeface="Palatino Linotype" panose="02040502050505030304" pitchFamily="18" charset="0"/>
                <a:cs typeface="Calibri"/>
              </a:rPr>
              <a:t>” information about race, age, religious beliefs, disabilities, etc.</a:t>
            </a:r>
          </a:p>
          <a:p>
            <a:pPr lvl="1"/>
            <a:r>
              <a:rPr lang="en-US" sz="2400" dirty="0">
                <a:latin typeface="Palatino Linotype" panose="02040502050505030304" pitchFamily="18" charset="0"/>
                <a:cs typeface="Calibri"/>
              </a:rPr>
              <a:t>Exposure to protect characteristics not readily obvious, such as marital status, family restrictions, transgender transition, etc.</a:t>
            </a:r>
          </a:p>
          <a:p>
            <a:pPr lvl="1"/>
            <a:r>
              <a:rPr lang="en-US" sz="2400" dirty="0">
                <a:latin typeface="Palatino Linotype" panose="02040502050505030304" pitchFamily="18" charset="0"/>
                <a:cs typeface="Calibri"/>
              </a:rPr>
              <a:t>Exposure to protected “off-duty” activities.</a:t>
            </a:r>
          </a:p>
          <a:p>
            <a:r>
              <a:rPr lang="en-US" sz="2400" b="1" dirty="0">
                <a:latin typeface="Palatino Linotype" panose="02040502050505030304" pitchFamily="18" charset="0"/>
                <a:cs typeface="Calibri"/>
              </a:rPr>
              <a:t>Accuracy and authenticity</a:t>
            </a:r>
          </a:p>
          <a:p>
            <a:pPr lvl="1"/>
            <a:r>
              <a:rPr lang="en-US" sz="2400" dirty="0">
                <a:latin typeface="Palatino Linotype" panose="02040502050505030304" pitchFamily="18" charset="0"/>
                <a:cs typeface="Calibri"/>
              </a:rPr>
              <a:t>Cannot verify that the social media is posted by the applicant.</a:t>
            </a:r>
          </a:p>
        </p:txBody>
      </p:sp>
    </p:spTree>
    <p:extLst>
      <p:ext uri="{BB962C8B-B14F-4D97-AF65-F5344CB8AC3E}">
        <p14:creationId xmlns:p14="http://schemas.microsoft.com/office/powerpoint/2010/main" val="2874218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2133" y="402890"/>
            <a:ext cx="9839286" cy="1280890"/>
          </a:xfrm>
        </p:spPr>
        <p:txBody>
          <a:bodyPr>
            <a:noAutofit/>
          </a:bodyPr>
          <a:lstStyle/>
          <a:p>
            <a:r>
              <a:rPr lang="en-US" sz="4000" dirty="0">
                <a:latin typeface="Palatino Linotype" panose="02040502050505030304" pitchFamily="18" charset="0"/>
                <a:cs typeface="Calibri"/>
              </a:rPr>
              <a:t>HIRING PROCESS - CYBER-SLEUTHING AND SOCIAL MEDIA SCREENING</a:t>
            </a:r>
          </a:p>
        </p:txBody>
      </p:sp>
      <p:sp>
        <p:nvSpPr>
          <p:cNvPr id="3" name="Content Placeholder 2"/>
          <p:cNvSpPr>
            <a:spLocks noGrp="1"/>
          </p:cNvSpPr>
          <p:nvPr>
            <p:ph idx="1"/>
          </p:nvPr>
        </p:nvSpPr>
        <p:spPr>
          <a:xfrm>
            <a:off x="1952105" y="1750617"/>
            <a:ext cx="7691624" cy="4415405"/>
          </a:xfrm>
        </p:spPr>
        <p:txBody>
          <a:bodyPr>
            <a:noAutofit/>
          </a:bodyPr>
          <a:lstStyle/>
          <a:p>
            <a:pPr marL="0" indent="0">
              <a:lnSpc>
                <a:spcPct val="150000"/>
              </a:lnSpc>
              <a:buNone/>
            </a:pPr>
            <a:r>
              <a:rPr lang="en-US" sz="2400" b="1" dirty="0">
                <a:latin typeface="Palatino Linotype" panose="02040502050505030304" pitchFamily="18" charset="0"/>
                <a:cs typeface="Calibri"/>
              </a:rPr>
              <a:t>Minimizing risks associated with social media screening</a:t>
            </a:r>
          </a:p>
          <a:p>
            <a:pPr>
              <a:lnSpc>
                <a:spcPct val="150000"/>
              </a:lnSpc>
            </a:pPr>
            <a:r>
              <a:rPr lang="en-US" sz="2400" dirty="0">
                <a:latin typeface="Palatino Linotype" panose="02040502050505030304" pitchFamily="18" charset="0"/>
                <a:cs typeface="Calibri"/>
              </a:rPr>
              <a:t>Look at social media content later in the interview process. </a:t>
            </a:r>
          </a:p>
          <a:p>
            <a:pPr>
              <a:lnSpc>
                <a:spcPct val="150000"/>
              </a:lnSpc>
            </a:pPr>
            <a:r>
              <a:rPr lang="en-US" sz="2400" dirty="0">
                <a:latin typeface="Palatino Linotype" panose="02040502050505030304" pitchFamily="18" charset="0"/>
                <a:cs typeface="Calibri"/>
              </a:rPr>
              <a:t>Use a screening system e.g. who, which sites, reports?  </a:t>
            </a:r>
          </a:p>
          <a:p>
            <a:pPr>
              <a:lnSpc>
                <a:spcPct val="150000"/>
              </a:lnSpc>
            </a:pPr>
            <a:r>
              <a:rPr lang="en-US" sz="2400" dirty="0">
                <a:latin typeface="Palatino Linotype" panose="02040502050505030304" pitchFamily="18" charset="0"/>
                <a:cs typeface="Calibri"/>
              </a:rPr>
              <a:t>Hire 3</a:t>
            </a:r>
            <a:r>
              <a:rPr lang="en-US" sz="2400" baseline="30000" dirty="0">
                <a:latin typeface="Palatino Linotype" panose="02040502050505030304" pitchFamily="18" charset="0"/>
                <a:cs typeface="Calibri"/>
              </a:rPr>
              <a:t>rd</a:t>
            </a:r>
            <a:r>
              <a:rPr lang="en-US" sz="2400" dirty="0">
                <a:latin typeface="Palatino Linotype" panose="02040502050505030304" pitchFamily="18" charset="0"/>
                <a:cs typeface="Calibri"/>
              </a:rPr>
              <a:t> party, written policy, keep records.</a:t>
            </a:r>
          </a:p>
        </p:txBody>
      </p:sp>
      <p:pic>
        <p:nvPicPr>
          <p:cNvPr id="8194" name="Picture 2" descr="Image result for social media and hir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0309" y="4416415"/>
            <a:ext cx="2711110" cy="1816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190569"/>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2565</TotalTime>
  <Words>2327</Words>
  <Application>Microsoft Office PowerPoint</Application>
  <PresentationFormat>Widescreen</PresentationFormat>
  <Paragraphs>247</Paragraphs>
  <Slides>49</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Arial</vt:lpstr>
      <vt:lpstr>Calibri</vt:lpstr>
      <vt:lpstr>Century Gothic</vt:lpstr>
      <vt:lpstr>Palatino Linotype</vt:lpstr>
      <vt:lpstr>Wingdings 3</vt:lpstr>
      <vt:lpstr>幼圆</vt:lpstr>
      <vt:lpstr>Wisp</vt:lpstr>
      <vt:lpstr>  SOCIAL MEDIA, PRIVACY RIGHTS, AND IS  BIG BROTHER REALLY WATCHING?  UTA CPE EVENT AUGUST 10,2018 Charles Miller, Senior Lecturer Charles D. Miller, P. C. cdmlaw@charter.net (817) 879-5676</vt:lpstr>
      <vt:lpstr>AGENDA</vt:lpstr>
      <vt:lpstr>DISCLAIMERS</vt:lpstr>
      <vt:lpstr>SOCIAL MEDIA PLATFORMS</vt:lpstr>
      <vt:lpstr>SOCIAL MEDIA USAGE   SOCIAL NETWORKING USERS FROM 2010 to 2021</vt:lpstr>
      <vt:lpstr>SOCIAL MEDIA AND EMPLOYMENT LAW</vt:lpstr>
      <vt:lpstr>#1 PRE-EMPLOYMENT CONCERNS</vt:lpstr>
      <vt:lpstr>RISKS OF “SCREENING”</vt:lpstr>
      <vt:lpstr>HIRING PROCESS - CYBER-SLEUTHING AND SOCIAL MEDIA SCREENING</vt:lpstr>
      <vt:lpstr>#2 EMPLOYEE SOCIAL MEDIA USE</vt:lpstr>
      <vt:lpstr>EMPLOYEE SOCIAL MEDIA ACTIVITY</vt:lpstr>
      <vt:lpstr>EMPLOYEE SOCIAL MEDIA ACTIVITY</vt:lpstr>
      <vt:lpstr>WHAT IF YOUR EMPLOYEE POSTED THIS ON FACEBOOK?  </vt:lpstr>
      <vt:lpstr>OFF-DUTY CONDUCT LAWS</vt:lpstr>
      <vt:lpstr>OFF-DUTY CONDUCT LAWS </vt:lpstr>
      <vt:lpstr>EMPLOYEE SOCIAL MEDIA USE  </vt:lpstr>
      <vt:lpstr>“HAPPY THE WITCH IS DEAD”</vt:lpstr>
      <vt:lpstr>EMPLOYEE SOCIAL MEDIA USE</vt:lpstr>
      <vt:lpstr>TRIPLE PLAY SPORTS BAR AND GRILLE (2d Cir. 2015)  </vt:lpstr>
      <vt:lpstr>TRIPLE PLAY TAKEAWAYS </vt:lpstr>
      <vt:lpstr>FEDERAL TRADE COMMISSION (“FTC”) </vt:lpstr>
      <vt:lpstr>FEDERAL TRADE COMISSION REGULATIONS </vt:lpstr>
      <vt:lpstr>SOCIAL MEDIA SOLICITATIONS</vt:lpstr>
      <vt:lpstr>CORPORATE TECHS., INC. V. HARNETT (1st Cir. 2013)</vt:lpstr>
      <vt:lpstr>NOVARTIS (ALCON) BUSINESS USE POLICY</vt:lpstr>
      <vt:lpstr>SOCIAL SECURITY - PERSONAL USE POLICY </vt:lpstr>
      <vt:lpstr>FAMOUS NON-EMPLOYMENT CASE</vt:lpstr>
      <vt:lpstr>TEXAS-PRIVACY RIGHTS</vt:lpstr>
      <vt:lpstr>TEXAS PENAL CODE (Sec. 16.06) </vt:lpstr>
      <vt:lpstr>TEXAS PENAL CODE (33.02)</vt:lpstr>
      <vt:lpstr>TEXAS PENAL CODE (Sec. 16.02)</vt:lpstr>
      <vt:lpstr>TEXAS PENAL CODE (SEC. 32.51)</vt:lpstr>
      <vt:lpstr>TEXAS PRIVACY ACT – (GOVERNMENT CODE 423)</vt:lpstr>
      <vt:lpstr>TEXAS PENAL CODE (SEC 21.15)</vt:lpstr>
      <vt:lpstr>PRIVACY RIGHTS</vt:lpstr>
      <vt:lpstr>CALIFORNIA CONSUMER PRIVACY ACT OF 2018</vt:lpstr>
      <vt:lpstr>“BIG BROTHER”</vt:lpstr>
      <vt:lpstr>Censorship in China  </vt:lpstr>
      <vt:lpstr>“THE GREAT FIREWALL OF CHINA”</vt:lpstr>
      <vt:lpstr>LEGISLATION  </vt:lpstr>
      <vt:lpstr>PowerPoint Presentation</vt:lpstr>
      <vt:lpstr>TIANANMEN SQUARE PROTESTS OF 1989 </vt:lpstr>
      <vt:lpstr>TIANANMEN SQUARE PROTESTS OF 1989 Censorship: </vt:lpstr>
      <vt:lpstr>JOURNALIST EYE ROLL CONTROVERSY </vt:lpstr>
      <vt:lpstr>PowerPoint Presentation</vt:lpstr>
      <vt:lpstr>FINANCIAL CREDIT SYSTEM </vt:lpstr>
      <vt:lpstr>CHINA ANNOUNCES  SOCIAL   CREDIT SYSTEM    </vt:lpstr>
      <vt:lpstr>MORE - BEING DEVELOPED IN PROCESS FOR 2020 </vt:lpstr>
      <vt:lpstr>               THE END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Media and Censorship</dc:title>
  <dc:creator>Marisa Datko</dc:creator>
  <cp:lastModifiedBy>charles</cp:lastModifiedBy>
  <cp:revision>192</cp:revision>
  <cp:lastPrinted>2018-07-09T17:18:10Z</cp:lastPrinted>
  <dcterms:created xsi:type="dcterms:W3CDTF">2018-05-01T13:39:58Z</dcterms:created>
  <dcterms:modified xsi:type="dcterms:W3CDTF">2018-08-03T20:56:00Z</dcterms:modified>
</cp:coreProperties>
</file>